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9"/>
  </p:notesMasterIdLst>
  <p:sldIdLst>
    <p:sldId id="356" r:id="rId3"/>
    <p:sldId id="307" r:id="rId4"/>
    <p:sldId id="316" r:id="rId5"/>
    <p:sldId id="308" r:id="rId6"/>
    <p:sldId id="282" r:id="rId7"/>
    <p:sldId id="283" r:id="rId8"/>
    <p:sldId id="284" r:id="rId9"/>
    <p:sldId id="285" r:id="rId10"/>
    <p:sldId id="286" r:id="rId11"/>
    <p:sldId id="320" r:id="rId12"/>
    <p:sldId id="311" r:id="rId13"/>
    <p:sldId id="287" r:id="rId14"/>
    <p:sldId id="321" r:id="rId15"/>
    <p:sldId id="322" r:id="rId16"/>
    <p:sldId id="323" r:id="rId17"/>
    <p:sldId id="324" r:id="rId18"/>
    <p:sldId id="325" r:id="rId19"/>
    <p:sldId id="355" r:id="rId20"/>
    <p:sldId id="326" r:id="rId21"/>
    <p:sldId id="327" r:id="rId22"/>
    <p:sldId id="328" r:id="rId23"/>
    <p:sldId id="329" r:id="rId24"/>
    <p:sldId id="330" r:id="rId25"/>
    <p:sldId id="331" r:id="rId26"/>
    <p:sldId id="332" r:id="rId27"/>
    <p:sldId id="333" r:id="rId28"/>
    <p:sldId id="334" r:id="rId29"/>
    <p:sldId id="335" r:id="rId30"/>
    <p:sldId id="336" r:id="rId31"/>
    <p:sldId id="344" r:id="rId32"/>
    <p:sldId id="345" r:id="rId33"/>
    <p:sldId id="346" r:id="rId34"/>
    <p:sldId id="347" r:id="rId35"/>
    <p:sldId id="348" r:id="rId36"/>
    <p:sldId id="349" r:id="rId37"/>
    <p:sldId id="350" r:id="rId38"/>
    <p:sldId id="351" r:id="rId39"/>
    <p:sldId id="352" r:id="rId40"/>
    <p:sldId id="353" r:id="rId41"/>
    <p:sldId id="354" r:id="rId42"/>
    <p:sldId id="337" r:id="rId43"/>
    <p:sldId id="338" r:id="rId44"/>
    <p:sldId id="339" r:id="rId45"/>
    <p:sldId id="340" r:id="rId46"/>
    <p:sldId id="341" r:id="rId47"/>
    <p:sldId id="342" r:id="rId48"/>
    <p:sldId id="296" r:id="rId49"/>
    <p:sldId id="292" r:id="rId50"/>
    <p:sldId id="303" r:id="rId51"/>
    <p:sldId id="304" r:id="rId52"/>
    <p:sldId id="305" r:id="rId53"/>
    <p:sldId id="313" r:id="rId54"/>
    <p:sldId id="306" r:id="rId55"/>
    <p:sldId id="343" r:id="rId56"/>
    <p:sldId id="319" r:id="rId57"/>
    <p:sldId id="30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364" autoAdjust="0"/>
  </p:normalViewPr>
  <p:slideViewPr>
    <p:cSldViewPr snapToGrid="0">
      <p:cViewPr varScale="1">
        <p:scale>
          <a:sx n="73" d="100"/>
          <a:sy n="73" d="100"/>
        </p:scale>
        <p:origin x="6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00%20S3\03%20Kuliah\01%20Genap%202020\02%20Analisis%20data%20kuantitatif\Task\03%20Kuesioner%20Matkul%20Analisis%20Kuantitatif_Anjar%20Primasetr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r>
              <a:rPr lang="en-US"/>
              <a:t>Persentase Nilai Embodied Energy per Komponen</a:t>
            </a:r>
          </a:p>
        </c:rich>
      </c:tx>
      <c:layout/>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doughnutChart>
        <c:varyColors val="1"/>
        <c:ser>
          <c:idx val="0"/>
          <c:order val="0"/>
          <c:tx>
            <c:strRef>
              <c:f>'Sheet1 (2)'!$C$1</c:f>
              <c:strCache>
                <c:ptCount val="1"/>
                <c:pt idx="0">
                  <c:v>Volume (m3)</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 (2)'!$B$2:$B$10</c:f>
              <c:strCache>
                <c:ptCount val="9"/>
                <c:pt idx="0">
                  <c:v>lantai: Insulasi-Mineral</c:v>
                </c:pt>
                <c:pt idx="1">
                  <c:v>lantai: Struktur Beton</c:v>
                </c:pt>
                <c:pt idx="2">
                  <c:v>lantai: Plester Beton</c:v>
                </c:pt>
                <c:pt idx="3">
                  <c:v> Lantai: Keramik</c:v>
                </c:pt>
                <c:pt idx="4">
                  <c:v>Jendela</c:v>
                </c:pt>
                <c:pt idx="5">
                  <c:v>Pintu</c:v>
                </c:pt>
                <c:pt idx="6">
                  <c:v>Dinding Finishing Cat</c:v>
                </c:pt>
                <c:pt idx="7">
                  <c:v>Dinding Plesteran Aci Semen</c:v>
                </c:pt>
                <c:pt idx="8">
                  <c:v>Dinding Bata Ringan</c:v>
                </c:pt>
              </c:strCache>
            </c:strRef>
          </c:cat>
          <c:val>
            <c:numRef>
              <c:f>'Sheet1 (2)'!$C$2:$C$10</c:f>
            </c:numRef>
          </c:val>
          <c:extLst>
            <c:ext xmlns:c16="http://schemas.microsoft.com/office/drawing/2014/chart" uri="{C3380CC4-5D6E-409C-BE32-E72D297353CC}">
              <c16:uniqueId val="{00000000-1BE1-44DE-85BC-80DDB562D8E7}"/>
            </c:ext>
          </c:extLst>
        </c:ser>
        <c:ser>
          <c:idx val="1"/>
          <c:order val="1"/>
          <c:tx>
            <c:strRef>
              <c:f>'Sheet1 (2)'!$D$1</c:f>
              <c:strCache>
                <c:ptCount val="1"/>
                <c:pt idx="0">
                  <c:v>Intensitas Energi Material</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 (2)'!$B$2:$B$10</c:f>
              <c:strCache>
                <c:ptCount val="9"/>
                <c:pt idx="0">
                  <c:v>lantai: Insulasi-Mineral</c:v>
                </c:pt>
                <c:pt idx="1">
                  <c:v>lantai: Struktur Beton</c:v>
                </c:pt>
                <c:pt idx="2">
                  <c:v>lantai: Plester Beton</c:v>
                </c:pt>
                <c:pt idx="3">
                  <c:v> Lantai: Keramik</c:v>
                </c:pt>
                <c:pt idx="4">
                  <c:v>Jendela</c:v>
                </c:pt>
                <c:pt idx="5">
                  <c:v>Pintu</c:v>
                </c:pt>
                <c:pt idx="6">
                  <c:v>Dinding Finishing Cat</c:v>
                </c:pt>
                <c:pt idx="7">
                  <c:v>Dinding Plesteran Aci Semen</c:v>
                </c:pt>
                <c:pt idx="8">
                  <c:v>Dinding Bata Ringan</c:v>
                </c:pt>
              </c:strCache>
            </c:strRef>
          </c:cat>
          <c:val>
            <c:numRef>
              <c:f>'Sheet1 (2)'!$D$2:$D$10</c:f>
            </c:numRef>
          </c:val>
          <c:extLst>
            <c:ext xmlns:c16="http://schemas.microsoft.com/office/drawing/2014/chart" uri="{C3380CC4-5D6E-409C-BE32-E72D297353CC}">
              <c16:uniqueId val="{00000001-1BE1-44DE-85BC-80DDB562D8E7}"/>
            </c:ext>
          </c:extLst>
        </c:ser>
        <c:ser>
          <c:idx val="2"/>
          <c:order val="2"/>
          <c:tx>
            <c:strRef>
              <c:f>'Sheet1 (2)'!$E$1</c:f>
              <c:strCache>
                <c:ptCount val="1"/>
                <c:pt idx="0">
                  <c:v>Intensitas Harga Material</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 (2)'!$B$2:$B$10</c:f>
              <c:strCache>
                <c:ptCount val="9"/>
                <c:pt idx="0">
                  <c:v>lantai: Insulasi-Mineral</c:v>
                </c:pt>
                <c:pt idx="1">
                  <c:v>lantai: Struktur Beton</c:v>
                </c:pt>
                <c:pt idx="2">
                  <c:v>lantai: Plester Beton</c:v>
                </c:pt>
                <c:pt idx="3">
                  <c:v> Lantai: Keramik</c:v>
                </c:pt>
                <c:pt idx="4">
                  <c:v>Jendela</c:v>
                </c:pt>
                <c:pt idx="5">
                  <c:v>Pintu</c:v>
                </c:pt>
                <c:pt idx="6">
                  <c:v>Dinding Finishing Cat</c:v>
                </c:pt>
                <c:pt idx="7">
                  <c:v>Dinding Plesteran Aci Semen</c:v>
                </c:pt>
                <c:pt idx="8">
                  <c:v>Dinding Bata Ringan</c:v>
                </c:pt>
              </c:strCache>
            </c:strRef>
          </c:cat>
          <c:val>
            <c:numRef>
              <c:f>'Sheet1 (2)'!$E$2:$E$10</c:f>
            </c:numRef>
          </c:val>
          <c:extLst>
            <c:ext xmlns:c16="http://schemas.microsoft.com/office/drawing/2014/chart" uri="{C3380CC4-5D6E-409C-BE32-E72D297353CC}">
              <c16:uniqueId val="{00000002-1BE1-44DE-85BC-80DDB562D8E7}"/>
            </c:ext>
          </c:extLst>
        </c:ser>
        <c:ser>
          <c:idx val="3"/>
          <c:order val="3"/>
          <c:tx>
            <c:strRef>
              <c:f>'Sheet1 (2)'!$F$1</c:f>
              <c:strCache>
                <c:ptCount val="1"/>
                <c:pt idx="0">
                  <c:v>Embodied Energy (GJ)</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 (2)'!$B$2:$B$10</c:f>
              <c:strCache>
                <c:ptCount val="9"/>
                <c:pt idx="0">
                  <c:v>lantai: Insulasi-Mineral</c:v>
                </c:pt>
                <c:pt idx="1">
                  <c:v>lantai: Struktur Beton</c:v>
                </c:pt>
                <c:pt idx="2">
                  <c:v>lantai: Plester Beton</c:v>
                </c:pt>
                <c:pt idx="3">
                  <c:v> Lantai: Keramik</c:v>
                </c:pt>
                <c:pt idx="4">
                  <c:v>Jendela</c:v>
                </c:pt>
                <c:pt idx="5">
                  <c:v>Pintu</c:v>
                </c:pt>
                <c:pt idx="6">
                  <c:v>Dinding Finishing Cat</c:v>
                </c:pt>
                <c:pt idx="7">
                  <c:v>Dinding Plesteran Aci Semen</c:v>
                </c:pt>
                <c:pt idx="8">
                  <c:v>Dinding Bata Ringan</c:v>
                </c:pt>
              </c:strCache>
            </c:strRef>
          </c:cat>
          <c:val>
            <c:numRef>
              <c:f>'Sheet1 (2)'!$F$2:$F$10</c:f>
            </c:numRef>
          </c:val>
          <c:extLst>
            <c:ext xmlns:c16="http://schemas.microsoft.com/office/drawing/2014/chart" uri="{C3380CC4-5D6E-409C-BE32-E72D297353CC}">
              <c16:uniqueId val="{00000003-1BE1-44DE-85BC-80DDB562D8E7}"/>
            </c:ext>
          </c:extLst>
        </c:ser>
        <c:ser>
          <c:idx val="4"/>
          <c:order val="4"/>
          <c:tx>
            <c:strRef>
              <c:f>'Sheet1 (2)'!$G$1</c:f>
              <c:strCache>
                <c:ptCount val="1"/>
                <c:pt idx="0">
                  <c:v>Persentase</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5-1BE1-44DE-85BC-80DDB562D8E7}"/>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7-1BE1-44DE-85BC-80DDB562D8E7}"/>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9-1BE1-44DE-85BC-80DDB562D8E7}"/>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B-1BE1-44DE-85BC-80DDB562D8E7}"/>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D-1BE1-44DE-85BC-80DDB562D8E7}"/>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F-1BE1-44DE-85BC-80DDB562D8E7}"/>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11-1BE1-44DE-85BC-80DDB562D8E7}"/>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13-1BE1-44DE-85BC-80DDB562D8E7}"/>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5-1BE1-44DE-85BC-80DDB562D8E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 (2)'!$B$2:$B$10</c:f>
              <c:strCache>
                <c:ptCount val="9"/>
                <c:pt idx="0">
                  <c:v>lantai: Insulasi-Mineral</c:v>
                </c:pt>
                <c:pt idx="1">
                  <c:v>lantai: Struktur Beton</c:v>
                </c:pt>
                <c:pt idx="2">
                  <c:v>lantai: Plester Beton</c:v>
                </c:pt>
                <c:pt idx="3">
                  <c:v> Lantai: Keramik</c:v>
                </c:pt>
                <c:pt idx="4">
                  <c:v>Jendela</c:v>
                </c:pt>
                <c:pt idx="5">
                  <c:v>Pintu</c:v>
                </c:pt>
                <c:pt idx="6">
                  <c:v>Dinding Finishing Cat</c:v>
                </c:pt>
                <c:pt idx="7">
                  <c:v>Dinding Plesteran Aci Semen</c:v>
                </c:pt>
                <c:pt idx="8">
                  <c:v>Dinding Bata Ringan</c:v>
                </c:pt>
              </c:strCache>
            </c:strRef>
          </c:cat>
          <c:val>
            <c:numRef>
              <c:f>'Sheet1 (2)'!$G$2:$G$10</c:f>
              <c:numCache>
                <c:formatCode>0.00%</c:formatCode>
                <c:ptCount val="9"/>
                <c:pt idx="0">
                  <c:v>1.9109183419070856E-2</c:v>
                </c:pt>
                <c:pt idx="1">
                  <c:v>0.85438697654491857</c:v>
                </c:pt>
                <c:pt idx="2">
                  <c:v>6.6914312309204358E-4</c:v>
                </c:pt>
                <c:pt idx="3">
                  <c:v>2.9339352320189591E-3</c:v>
                </c:pt>
                <c:pt idx="4">
                  <c:v>4.377745933369438E-4</c:v>
                </c:pt>
                <c:pt idx="5">
                  <c:v>3.5202956799916091E-3</c:v>
                </c:pt>
                <c:pt idx="6">
                  <c:v>9.7542664945001644E-5</c:v>
                </c:pt>
                <c:pt idx="7">
                  <c:v>9.385291162548893E-4</c:v>
                </c:pt>
                <c:pt idx="8">
                  <c:v>0.11790661962637097</c:v>
                </c:pt>
              </c:numCache>
            </c:numRef>
          </c:val>
          <c:extLst>
            <c:ext xmlns:c16="http://schemas.microsoft.com/office/drawing/2014/chart" uri="{C3380CC4-5D6E-409C-BE32-E72D297353CC}">
              <c16:uniqueId val="{00000016-1BE1-44DE-85BC-80DDB562D8E7}"/>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mtClean="0"/>
              <a:t>Implementasi </a:t>
            </a:r>
            <a:r>
              <a:rPr lang="en-US"/>
              <a:t>BIM berdasarkan Responden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'BIM Level'!$A$1:$A$5</c:f>
              <c:strCache>
                <c:ptCount val="5"/>
                <c:pt idx="0">
                  <c:v>Analisis Energi</c:v>
                </c:pt>
                <c:pt idx="1">
                  <c:v>Gambar Detail Konstruksi (Denah tampak potongan dsb.)</c:v>
                </c:pt>
                <c:pt idx="2">
                  <c:v>Desain Konseptual dan Visualisasi</c:v>
                </c:pt>
                <c:pt idx="3">
                  <c:v>Perhitungan RAB</c:v>
                </c:pt>
                <c:pt idx="4">
                  <c:v>Pembuatan Jadwal Konstruksi</c:v>
                </c:pt>
              </c:strCache>
            </c:strRef>
          </c:cat>
          <c:val>
            <c:numRef>
              <c:f>'BIM Level'!$C$1:$C$5</c:f>
              <c:numCache>
                <c:formatCode>0%</c:formatCode>
                <c:ptCount val="5"/>
                <c:pt idx="0">
                  <c:v>0.12987012987012986</c:v>
                </c:pt>
                <c:pt idx="1">
                  <c:v>0.40259740259740262</c:v>
                </c:pt>
                <c:pt idx="2">
                  <c:v>0.22077922077922077</c:v>
                </c:pt>
                <c:pt idx="3">
                  <c:v>0.14285714285714285</c:v>
                </c:pt>
                <c:pt idx="4">
                  <c:v>0.1038961038961039</c:v>
                </c:pt>
              </c:numCache>
            </c:numRef>
          </c:val>
          <c:extLst>
            <c:ext xmlns:c16="http://schemas.microsoft.com/office/drawing/2014/chart" uri="{C3380CC4-5D6E-409C-BE32-E72D297353CC}">
              <c16:uniqueId val="{00000000-176A-45B3-A47F-401ACA238EA3}"/>
            </c:ext>
          </c:extLst>
        </c:ser>
        <c:dLbls>
          <c:showLegendKey val="0"/>
          <c:showVal val="0"/>
          <c:showCatName val="0"/>
          <c:showSerName val="0"/>
          <c:showPercent val="0"/>
          <c:showBubbleSize val="0"/>
        </c:dLbls>
        <c:gapWidth val="219"/>
        <c:overlap val="-27"/>
        <c:axId val="431223888"/>
        <c:axId val="431225200"/>
      </c:barChart>
      <c:catAx>
        <c:axId val="43122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225200"/>
        <c:crosses val="autoZero"/>
        <c:auto val="1"/>
        <c:lblAlgn val="ctr"/>
        <c:lblOffset val="100"/>
        <c:noMultiLvlLbl val="0"/>
      </c:catAx>
      <c:valAx>
        <c:axId val="431225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122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512B6-6E5D-4939-854D-E75404E67559}"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B3416-FE7A-4BFD-A2D1-CD91B7269424}" type="slidenum">
              <a:rPr lang="en-US" smtClean="0"/>
              <a:t>‹#›</a:t>
            </a:fld>
            <a:endParaRPr lang="en-US"/>
          </a:p>
        </p:txBody>
      </p:sp>
    </p:spTree>
    <p:extLst>
      <p:ext uri="{BB962C8B-B14F-4D97-AF65-F5344CB8AC3E}">
        <p14:creationId xmlns:p14="http://schemas.microsoft.com/office/powerpoint/2010/main" val="396309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2DE76B-2758-4BCD-AE55-46E3AF52335D}" type="slidenum">
              <a:rPr lang="en-US" smtClean="0"/>
              <a:t>14</a:t>
            </a:fld>
            <a:endParaRPr lang="en-US"/>
          </a:p>
        </p:txBody>
      </p:sp>
    </p:spTree>
    <p:extLst>
      <p:ext uri="{BB962C8B-B14F-4D97-AF65-F5344CB8AC3E}">
        <p14:creationId xmlns:p14="http://schemas.microsoft.com/office/powerpoint/2010/main" val="251646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2DE76B-2758-4BCD-AE55-46E3AF52335D}" type="slidenum">
              <a:rPr lang="en-US" smtClean="0"/>
              <a:t>15</a:t>
            </a:fld>
            <a:endParaRPr lang="en-US"/>
          </a:p>
        </p:txBody>
      </p:sp>
    </p:spTree>
    <p:extLst>
      <p:ext uri="{BB962C8B-B14F-4D97-AF65-F5344CB8AC3E}">
        <p14:creationId xmlns:p14="http://schemas.microsoft.com/office/powerpoint/2010/main" val="47366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Perlu dituliskan resume dari semua proses</a:t>
            </a:r>
            <a:r>
              <a:rPr lang="en-US" baseline="0" smtClean="0"/>
              <a:t> yang dilakukan. Misalkan dari proses A perlu dibuat ekstensinya, apakah perlu lewat skema-skema tertentu atau tidak. Dituliskan Sinta 2 jurnalnya.</a:t>
            </a:r>
            <a:endParaRPr lang="en-US"/>
          </a:p>
        </p:txBody>
      </p:sp>
      <p:sp>
        <p:nvSpPr>
          <p:cNvPr id="4" name="Slide Number Placeholder 3"/>
          <p:cNvSpPr>
            <a:spLocks noGrp="1"/>
          </p:cNvSpPr>
          <p:nvPr>
            <p:ph type="sldNum" sz="quarter" idx="10"/>
          </p:nvPr>
        </p:nvSpPr>
        <p:spPr/>
        <p:txBody>
          <a:bodyPr/>
          <a:lstStyle/>
          <a:p>
            <a:fld id="{12FDAEA5-498D-4373-8FCB-A3B73EE23553}" type="slidenum">
              <a:rPr lang="en-US" smtClean="0"/>
              <a:t>16</a:t>
            </a:fld>
            <a:endParaRPr lang="en-US"/>
          </a:p>
        </p:txBody>
      </p:sp>
    </p:spTree>
    <p:extLst>
      <p:ext uri="{BB962C8B-B14F-4D97-AF65-F5344CB8AC3E}">
        <p14:creationId xmlns:p14="http://schemas.microsoft.com/office/powerpoint/2010/main" val="99457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EC3A63-62CE-44C9-814A-30561C8EBA24}" type="slidenum">
              <a:rPr lang="en-US" smtClean="0"/>
              <a:t>19</a:t>
            </a:fld>
            <a:endParaRPr lang="en-US"/>
          </a:p>
        </p:txBody>
      </p:sp>
    </p:spTree>
    <p:extLst>
      <p:ext uri="{BB962C8B-B14F-4D97-AF65-F5344CB8AC3E}">
        <p14:creationId xmlns:p14="http://schemas.microsoft.com/office/powerpoint/2010/main" val="237228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EC3A63-62CE-44C9-814A-30561C8EBA24}" type="slidenum">
              <a:rPr lang="en-US" smtClean="0"/>
              <a:t>41</a:t>
            </a:fld>
            <a:endParaRPr lang="en-US"/>
          </a:p>
        </p:txBody>
      </p:sp>
    </p:spTree>
    <p:extLst>
      <p:ext uri="{BB962C8B-B14F-4D97-AF65-F5344CB8AC3E}">
        <p14:creationId xmlns:p14="http://schemas.microsoft.com/office/powerpoint/2010/main" val="356514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23F76B-25D4-414B-9911-1395957E7A3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298262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23F76B-25D4-414B-9911-1395957E7A3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39393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23F76B-25D4-414B-9911-1395957E7A3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1857481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23F76B-25D4-414B-9911-1395957E7A3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1348652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23F76B-25D4-414B-9911-1395957E7A3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3822894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23F76B-25D4-414B-9911-1395957E7A3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4286886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23F76B-25D4-414B-9911-1395957E7A35}"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2923359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23F76B-25D4-414B-9911-1395957E7A35}"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3352475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23F76B-25D4-414B-9911-1395957E7A35}"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3641873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3F76B-25D4-414B-9911-1395957E7A35}" type="datetimeFigureOut">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1151578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23F76B-25D4-414B-9911-1395957E7A35}"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148872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23F76B-25D4-414B-9911-1395957E7A3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844105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23F76B-25D4-414B-9911-1395957E7A35}"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393873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23F76B-25D4-414B-9911-1395957E7A3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1094294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23F76B-25D4-414B-9911-1395957E7A3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345325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23F76B-25D4-414B-9911-1395957E7A35}"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388581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23F76B-25D4-414B-9911-1395957E7A35}"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380260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23F76B-25D4-414B-9911-1395957E7A35}"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424447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23F76B-25D4-414B-9911-1395957E7A35}"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94127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3F76B-25D4-414B-9911-1395957E7A35}" type="datetimeFigureOut">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333696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23F76B-25D4-414B-9911-1395957E7A35}"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257875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23F76B-25D4-414B-9911-1395957E7A35}"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86283-981C-492F-8411-DE4F7500B92A}" type="slidenum">
              <a:rPr lang="en-US" smtClean="0"/>
              <a:t>‹#›</a:t>
            </a:fld>
            <a:endParaRPr lang="en-US"/>
          </a:p>
        </p:txBody>
      </p:sp>
    </p:spTree>
    <p:extLst>
      <p:ext uri="{BB962C8B-B14F-4D97-AF65-F5344CB8AC3E}">
        <p14:creationId xmlns:p14="http://schemas.microsoft.com/office/powerpoint/2010/main" val="144783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3F76B-25D4-414B-9911-1395957E7A35}" type="datetimeFigureOut">
              <a:rPr lang="en-US" smtClean="0"/>
              <a:t>7/24/2023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86283-981C-492F-8411-DE4F7500B92A}" type="slidenum">
              <a:rPr lang="en-US" smtClean="0"/>
              <a:t>‹#›</a:t>
            </a:fld>
            <a:endParaRPr lang="en-US"/>
          </a:p>
        </p:txBody>
      </p:sp>
    </p:spTree>
    <p:extLst>
      <p:ext uri="{BB962C8B-B14F-4D97-AF65-F5344CB8AC3E}">
        <p14:creationId xmlns:p14="http://schemas.microsoft.com/office/powerpoint/2010/main" val="24857508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3F76B-25D4-414B-9911-1395957E7A35}" type="datetimeFigureOut">
              <a:rPr lang="en-US" smtClean="0"/>
              <a:t>7/24/2023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86283-981C-492F-8411-DE4F7500B92A}" type="slidenum">
              <a:rPr lang="en-US" smtClean="0"/>
              <a:t>‹#›</a:t>
            </a:fld>
            <a:endParaRPr lang="en-US"/>
          </a:p>
        </p:txBody>
      </p:sp>
    </p:spTree>
    <p:extLst>
      <p:ext uri="{BB962C8B-B14F-4D97-AF65-F5344CB8AC3E}">
        <p14:creationId xmlns:p14="http://schemas.microsoft.com/office/powerpoint/2010/main" val="13100429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3.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3.xml"/><Relationship Id="rId6" Type="http://schemas.openxmlformats.org/officeDocument/2006/relationships/image" Target="../media/image47.JPG"/><Relationship Id="rId5" Type="http://schemas.openxmlformats.org/officeDocument/2006/relationships/image" Target="../media/image46.png"/><Relationship Id="rId4" Type="http://schemas.openxmlformats.org/officeDocument/2006/relationships/image" Target="../media/image45.JPG"/></Relationships>
</file>

<file path=ppt/slides/_rels/slide2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13.xml"/><Relationship Id="rId5" Type="http://schemas.openxmlformats.org/officeDocument/2006/relationships/image" Target="../media/image51.JPG"/><Relationship Id="rId4" Type="http://schemas.openxmlformats.org/officeDocument/2006/relationships/image" Target="../media/image5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6273" y="3354030"/>
            <a:ext cx="6096000" cy="523220"/>
          </a:xfrm>
          <a:prstGeom prst="rect">
            <a:avLst/>
          </a:prstGeom>
        </p:spPr>
        <p:txBody>
          <a:bodyPr>
            <a:spAutoFit/>
          </a:bodyPr>
          <a:lstStyle/>
          <a:p>
            <a:r>
              <a:rPr lang="en-US" sz="1400" i="1"/>
              <a:t>BIM adoption in sustainability, energy modeling and implementing using ISO 19650: A review </a:t>
            </a:r>
          </a:p>
        </p:txBody>
      </p:sp>
      <p:sp>
        <p:nvSpPr>
          <p:cNvPr id="5" name="TextBox 4"/>
          <p:cNvSpPr txBox="1"/>
          <p:nvPr/>
        </p:nvSpPr>
        <p:spPr>
          <a:xfrm>
            <a:off x="3936273" y="4138859"/>
            <a:ext cx="5481757" cy="523220"/>
          </a:xfrm>
          <a:prstGeom prst="rect">
            <a:avLst/>
          </a:prstGeom>
          <a:noFill/>
        </p:spPr>
        <p:txBody>
          <a:bodyPr wrap="none" rtlCol="0">
            <a:spAutoFit/>
          </a:bodyPr>
          <a:lstStyle/>
          <a:p>
            <a:r>
              <a:rPr lang="en-US" sz="2800" b="1" smtClean="0">
                <a:solidFill>
                  <a:srgbClr val="92D050"/>
                </a:solidFill>
              </a:rPr>
              <a:t>oleh Anjar Primasetra, S.T., M.T., IAI</a:t>
            </a:r>
            <a:endParaRPr lang="en-US" sz="2800" b="1">
              <a:solidFill>
                <a:srgbClr val="92D050"/>
              </a:solidFill>
            </a:endParaRPr>
          </a:p>
        </p:txBody>
      </p:sp>
      <p:sp>
        <p:nvSpPr>
          <p:cNvPr id="6" name="TextBox 5"/>
          <p:cNvSpPr txBox="1"/>
          <p:nvPr/>
        </p:nvSpPr>
        <p:spPr>
          <a:xfrm>
            <a:off x="3936273" y="2707699"/>
            <a:ext cx="8095486" cy="646331"/>
          </a:xfrm>
          <a:prstGeom prst="rect">
            <a:avLst/>
          </a:prstGeom>
          <a:noFill/>
        </p:spPr>
        <p:txBody>
          <a:bodyPr wrap="none" rtlCol="0">
            <a:spAutoFit/>
          </a:bodyPr>
          <a:lstStyle/>
          <a:p>
            <a:r>
              <a:rPr lang="en-US" sz="3600" b="1" smtClean="0"/>
              <a:t>BIM 6D workflow untuk Energy Modeling</a:t>
            </a:r>
            <a:endParaRPr lang="en-US" sz="3600" b="1"/>
          </a:p>
        </p:txBody>
      </p:sp>
      <p:sp>
        <p:nvSpPr>
          <p:cNvPr id="7" name="Rectangle 6"/>
          <p:cNvSpPr/>
          <p:nvPr/>
        </p:nvSpPr>
        <p:spPr>
          <a:xfrm>
            <a:off x="3936273" y="3805041"/>
            <a:ext cx="4318042" cy="307777"/>
          </a:xfrm>
          <a:prstGeom prst="rect">
            <a:avLst/>
          </a:prstGeom>
        </p:spPr>
        <p:txBody>
          <a:bodyPr wrap="none">
            <a:spAutoFit/>
          </a:bodyPr>
          <a:lstStyle/>
          <a:p>
            <a:r>
              <a:rPr lang="en-US" sz="1400" i="1"/>
              <a:t>Manajemen Data dan Informasi dalam Proyek Konstruksi</a:t>
            </a:r>
          </a:p>
        </p:txBody>
      </p:sp>
      <p:sp>
        <p:nvSpPr>
          <p:cNvPr id="8" name="Rectangle 7"/>
          <p:cNvSpPr/>
          <p:nvPr/>
        </p:nvSpPr>
        <p:spPr>
          <a:xfrm>
            <a:off x="0" y="2547257"/>
            <a:ext cx="3936273" cy="2114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089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85063" y="2560320"/>
            <a:ext cx="5826403" cy="1569660"/>
          </a:xfrm>
          <a:prstGeom prst="rect">
            <a:avLst/>
          </a:prstGeom>
          <a:noFill/>
        </p:spPr>
        <p:txBody>
          <a:bodyPr wrap="none" rtlCol="0">
            <a:spAutoFit/>
          </a:bodyPr>
          <a:lstStyle/>
          <a:p>
            <a:r>
              <a:rPr lang="en-US" sz="4800" b="1" smtClean="0"/>
              <a:t>BIM  energy Modeling</a:t>
            </a:r>
          </a:p>
          <a:p>
            <a:r>
              <a:rPr lang="en-US" sz="4800" b="1" smtClean="0"/>
              <a:t>Untuk apa?</a:t>
            </a:r>
            <a:endParaRPr lang="en-US" sz="4800" b="1"/>
          </a:p>
        </p:txBody>
      </p:sp>
    </p:spTree>
    <p:extLst>
      <p:ext uri="{BB962C8B-B14F-4D97-AF65-F5344CB8AC3E}">
        <p14:creationId xmlns:p14="http://schemas.microsoft.com/office/powerpoint/2010/main" val="7807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87853"/>
            <a:ext cx="8262667" cy="5508444"/>
          </a:xfrm>
          <a:prstGeom prst="rect">
            <a:avLst/>
          </a:prstGeom>
        </p:spPr>
      </p:pic>
      <p:sp>
        <p:nvSpPr>
          <p:cNvPr id="5" name="TextBox 4"/>
          <p:cNvSpPr txBox="1"/>
          <p:nvPr/>
        </p:nvSpPr>
        <p:spPr>
          <a:xfrm>
            <a:off x="0" y="6426925"/>
            <a:ext cx="7798930" cy="261610"/>
          </a:xfrm>
          <a:prstGeom prst="rect">
            <a:avLst/>
          </a:prstGeom>
          <a:noFill/>
        </p:spPr>
        <p:txBody>
          <a:bodyPr wrap="none" rtlCol="0">
            <a:spAutoFit/>
          </a:bodyPr>
          <a:lstStyle/>
          <a:p>
            <a:r>
              <a:rPr lang="en-US" sz="1100"/>
              <a:t>https://www.smth.jp/english/-/media/th/english/sustainability/Initiatives_achievements/climate-change/strategy-1/img/img-01.png</a:t>
            </a:r>
          </a:p>
        </p:txBody>
      </p:sp>
      <p:sp>
        <p:nvSpPr>
          <p:cNvPr id="6" name="TextBox 5"/>
          <p:cNvSpPr txBox="1"/>
          <p:nvPr/>
        </p:nvSpPr>
        <p:spPr>
          <a:xfrm>
            <a:off x="8262666" y="3287604"/>
            <a:ext cx="3697105" cy="3416320"/>
          </a:xfrm>
          <a:prstGeom prst="rect">
            <a:avLst/>
          </a:prstGeom>
          <a:noFill/>
        </p:spPr>
        <p:txBody>
          <a:bodyPr wrap="square" rtlCol="0">
            <a:spAutoFit/>
          </a:bodyPr>
          <a:lstStyle/>
          <a:p>
            <a:r>
              <a:rPr lang="en-US"/>
              <a:t>Berdasarkan </a:t>
            </a:r>
            <a:r>
              <a:rPr lang="en-US" smtClean="0"/>
              <a:t>Paris Agreement yang </a:t>
            </a:r>
            <a:r>
              <a:rPr lang="en-US"/>
              <a:t>mulai berlaku pada November 2016, negara-negara penandatangan bertujuan untuk "menahan peningkatan suhu rata-rata global jauh di bawah 2°C di atas tingkat pra-industri dan untuk mengejar upaya membatasi kenaikan suhu hingga 1,5°C di atas. tingkat pra-industri," untuk memastikan keberlanjutan. </a:t>
            </a:r>
            <a:endParaRPr lang="en-US" smtClean="0"/>
          </a:p>
          <a:p>
            <a:endParaRPr lang="en-US"/>
          </a:p>
          <a:p>
            <a:r>
              <a:rPr lang="en-US" smtClean="0"/>
              <a:t>Kita sudah kehabisan waktu...</a:t>
            </a:r>
            <a:endParaRPr lang="en-US"/>
          </a:p>
        </p:txBody>
      </p:sp>
      <p:sp>
        <p:nvSpPr>
          <p:cNvPr id="7" name="TextBox 6"/>
          <p:cNvSpPr txBox="1"/>
          <p:nvPr/>
        </p:nvSpPr>
        <p:spPr>
          <a:xfrm>
            <a:off x="156755" y="141522"/>
            <a:ext cx="4322209" cy="646331"/>
          </a:xfrm>
          <a:prstGeom prst="rect">
            <a:avLst/>
          </a:prstGeom>
          <a:noFill/>
        </p:spPr>
        <p:txBody>
          <a:bodyPr wrap="none" rtlCol="0">
            <a:spAutoFit/>
          </a:bodyPr>
          <a:lstStyle/>
          <a:p>
            <a:r>
              <a:rPr lang="en-US" sz="3600" b="1" smtClean="0"/>
              <a:t>Untuk Diperhatikan...</a:t>
            </a:r>
            <a:endParaRPr lang="en-US" sz="3600" b="1"/>
          </a:p>
        </p:txBody>
      </p:sp>
      <p:sp>
        <p:nvSpPr>
          <p:cNvPr id="8" name="Snip Diagonal Corner Rectangle 7"/>
          <p:cNvSpPr/>
          <p:nvPr/>
        </p:nvSpPr>
        <p:spPr>
          <a:xfrm>
            <a:off x="9419771" y="-5685"/>
            <a:ext cx="2772229" cy="775126"/>
          </a:xfrm>
          <a:prstGeom prst="snip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417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a:t>Implementasi BIM yang terintegrasi dengan simulasi energi bangunan (BIM 6D) untuk mencapai kinerja bangunan hijau</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950" y="1882457"/>
            <a:ext cx="5391150" cy="4278348"/>
          </a:xfrm>
          <a:prstGeom prst="rect">
            <a:avLst/>
          </a:prstGeom>
        </p:spPr>
      </p:pic>
      <p:sp>
        <p:nvSpPr>
          <p:cNvPr id="4" name="Oval 3"/>
          <p:cNvSpPr/>
          <p:nvPr/>
        </p:nvSpPr>
        <p:spPr>
          <a:xfrm>
            <a:off x="3282950" y="1574799"/>
            <a:ext cx="2439718" cy="2684977"/>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2298700" y="2458134"/>
            <a:ext cx="1358901" cy="0"/>
          </a:xfrm>
          <a:prstGeom prst="straightConnector1">
            <a:avLst/>
          </a:prstGeom>
          <a:ln w="28575">
            <a:solidFill>
              <a:srgbClr val="FF0000"/>
            </a:solidFill>
            <a:prstDash val="sysDash"/>
            <a:tailEnd type="triangle"/>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1186007" y="2134969"/>
            <a:ext cx="1649526" cy="646331"/>
          </a:xfrm>
          <a:prstGeom prst="rect">
            <a:avLst/>
          </a:prstGeom>
          <a:noFill/>
        </p:spPr>
        <p:txBody>
          <a:bodyPr wrap="square" rtlCol="0">
            <a:spAutoFit/>
          </a:bodyPr>
          <a:lstStyle/>
          <a:p>
            <a:r>
              <a:rPr lang="en-US" smtClean="0"/>
              <a:t>Integrasi pada Fase ini</a:t>
            </a:r>
            <a:endParaRPr lang="en-US"/>
          </a:p>
        </p:txBody>
      </p:sp>
      <p:sp>
        <p:nvSpPr>
          <p:cNvPr id="8" name="Snip Diagonal Corner Rectangle 7"/>
          <p:cNvSpPr/>
          <p:nvPr/>
        </p:nvSpPr>
        <p:spPr>
          <a:xfrm>
            <a:off x="9121517" y="6082874"/>
            <a:ext cx="3070483" cy="775126"/>
          </a:xfrm>
          <a:prstGeom prst="snip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571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660397"/>
          </a:xfrm>
        </p:spPr>
        <p:txBody>
          <a:bodyPr>
            <a:normAutofit/>
          </a:bodyPr>
          <a:lstStyle/>
          <a:p>
            <a:r>
              <a:rPr lang="en-US" sz="2000" smtClean="0"/>
              <a:t>Output Keluaran Implementasi BIM</a:t>
            </a:r>
            <a:endParaRPr lang="en-US" sz="2000"/>
          </a:p>
        </p:txBody>
      </p:sp>
      <p:graphicFrame>
        <p:nvGraphicFramePr>
          <p:cNvPr id="3" name="Table 2"/>
          <p:cNvGraphicFramePr>
            <a:graphicFrameLocks noGrp="1"/>
          </p:cNvGraphicFramePr>
          <p:nvPr>
            <p:extLst/>
          </p:nvPr>
        </p:nvGraphicFramePr>
        <p:xfrm>
          <a:off x="248195" y="660397"/>
          <a:ext cx="11573692" cy="5820080"/>
        </p:xfrm>
        <a:graphic>
          <a:graphicData uri="http://schemas.openxmlformats.org/drawingml/2006/table">
            <a:tbl>
              <a:tblPr>
                <a:tableStyleId>{5C22544A-7EE6-4342-B048-85BDC9FD1C3A}</a:tableStyleId>
              </a:tblPr>
              <a:tblGrid>
                <a:gridCol w="461305">
                  <a:extLst>
                    <a:ext uri="{9D8B030D-6E8A-4147-A177-3AD203B41FA5}">
                      <a16:colId xmlns:a16="http://schemas.microsoft.com/office/drawing/2014/main" val="4269407038"/>
                    </a:ext>
                  </a:extLst>
                </a:gridCol>
                <a:gridCol w="1461415">
                  <a:extLst>
                    <a:ext uri="{9D8B030D-6E8A-4147-A177-3AD203B41FA5}">
                      <a16:colId xmlns:a16="http://schemas.microsoft.com/office/drawing/2014/main" val="4142148297"/>
                    </a:ext>
                  </a:extLst>
                </a:gridCol>
                <a:gridCol w="5310204">
                  <a:extLst>
                    <a:ext uri="{9D8B030D-6E8A-4147-A177-3AD203B41FA5}">
                      <a16:colId xmlns:a16="http://schemas.microsoft.com/office/drawing/2014/main" val="2193283045"/>
                    </a:ext>
                  </a:extLst>
                </a:gridCol>
                <a:gridCol w="1257934">
                  <a:extLst>
                    <a:ext uri="{9D8B030D-6E8A-4147-A177-3AD203B41FA5}">
                      <a16:colId xmlns:a16="http://schemas.microsoft.com/office/drawing/2014/main" val="424028453"/>
                    </a:ext>
                  </a:extLst>
                </a:gridCol>
                <a:gridCol w="1449977">
                  <a:extLst>
                    <a:ext uri="{9D8B030D-6E8A-4147-A177-3AD203B41FA5}">
                      <a16:colId xmlns:a16="http://schemas.microsoft.com/office/drawing/2014/main" val="2820719558"/>
                    </a:ext>
                  </a:extLst>
                </a:gridCol>
                <a:gridCol w="1632857">
                  <a:extLst>
                    <a:ext uri="{9D8B030D-6E8A-4147-A177-3AD203B41FA5}">
                      <a16:colId xmlns:a16="http://schemas.microsoft.com/office/drawing/2014/main" val="515393634"/>
                    </a:ext>
                  </a:extLst>
                </a:gridCol>
              </a:tblGrid>
              <a:tr h="554782">
                <a:tc>
                  <a:txBody>
                    <a:bodyPr/>
                    <a:lstStyle/>
                    <a:p>
                      <a:pPr algn="ctr" fontAlgn="ctr"/>
                      <a:r>
                        <a:rPr lang="en-US" sz="1400" b="1" u="none" strike="noStrike" dirty="0">
                          <a:effectLst/>
                          <a:latin typeface="+mn-lt"/>
                        </a:rPr>
                        <a:t>No</a:t>
                      </a:r>
                      <a:endParaRPr lang="en-US" sz="1400" b="1" i="0" u="none" strike="noStrike" dirty="0">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1" u="none" strike="noStrike">
                          <a:effectLst/>
                          <a:latin typeface="+mn-lt"/>
                        </a:rPr>
                        <a:t>Dimensi BIM</a:t>
                      </a:r>
                      <a:endParaRPr lang="en-US" sz="1400" b="1" i="0" u="none" strike="noStrike">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1" u="none" strike="noStrike">
                          <a:effectLst/>
                          <a:latin typeface="+mn-lt"/>
                        </a:rPr>
                        <a:t>Output Keluaran</a:t>
                      </a:r>
                      <a:endParaRPr lang="en-US" sz="1400" b="1" i="0" u="none" strike="noStrike">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1" u="none" strike="noStrike">
                          <a:effectLst/>
                          <a:latin typeface="+mn-lt"/>
                        </a:rPr>
                        <a:t>LOD (Level of Detail)</a:t>
                      </a:r>
                      <a:endParaRPr lang="en-US" sz="1400" b="1" i="0" u="none" strike="noStrike">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1" u="none" strike="noStrike">
                          <a:effectLst/>
                          <a:latin typeface="+mn-lt"/>
                        </a:rPr>
                        <a:t>Platform</a:t>
                      </a:r>
                      <a:endParaRPr lang="en-US" sz="1400" b="1" i="0" u="none" strike="noStrike">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1" i="0" u="none" strike="noStrike" smtClean="0">
                          <a:solidFill>
                            <a:srgbClr val="000000"/>
                          </a:solidFill>
                          <a:effectLst/>
                          <a:latin typeface="+mn-lt"/>
                        </a:rPr>
                        <a:t>Interoperability Data</a:t>
                      </a:r>
                      <a:endParaRPr lang="en-US" sz="1400" b="1" i="0" u="none" strike="noStrike">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68212299"/>
                  </a:ext>
                </a:extLst>
              </a:tr>
              <a:tr h="281018">
                <a:tc rowSpan="6">
                  <a:txBody>
                    <a:bodyPr/>
                    <a:lstStyle/>
                    <a:p>
                      <a:pPr algn="ctr" fontAlgn="ctr"/>
                      <a:r>
                        <a:rPr lang="en-US" sz="1400" b="0" u="none" strike="noStrike" dirty="0">
                          <a:effectLst/>
                          <a:latin typeface="+mn-lt"/>
                        </a:rPr>
                        <a:t>1</a:t>
                      </a:r>
                      <a:endParaRPr lang="en-US" sz="1400" b="0" i="0" u="none" strike="noStrike" dirty="0">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algn="ctr" fontAlgn="ctr"/>
                      <a:r>
                        <a:rPr lang="en-US" sz="1400" b="0" u="none" strike="noStrike">
                          <a:effectLst/>
                          <a:latin typeface="+mn-lt"/>
                        </a:rPr>
                        <a:t>BIM 3D</a:t>
                      </a:r>
                      <a:endParaRPr lang="en-US" sz="1400" b="0" i="0" u="none" strike="noStrike">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400" b="0" u="none" strike="noStrike" dirty="0">
                          <a:effectLst/>
                          <a:latin typeface="+mn-lt"/>
                        </a:rPr>
                        <a:t>3D </a:t>
                      </a:r>
                      <a:r>
                        <a:rPr lang="en-US" sz="1400" b="0" u="none" strike="noStrike" dirty="0" err="1">
                          <a:effectLst/>
                          <a:latin typeface="+mn-lt"/>
                        </a:rPr>
                        <a:t>Eksterior</a:t>
                      </a:r>
                      <a:r>
                        <a:rPr lang="en-US" sz="1400" b="0" u="none" strike="noStrike" dirty="0">
                          <a:effectLst/>
                          <a:latin typeface="+mn-lt"/>
                        </a:rPr>
                        <a:t> yang </a:t>
                      </a:r>
                      <a:r>
                        <a:rPr lang="en-US" sz="1400" b="0" u="none" strike="noStrike" dirty="0" err="1">
                          <a:effectLst/>
                          <a:latin typeface="+mn-lt"/>
                        </a:rPr>
                        <a:t>lebih</a:t>
                      </a:r>
                      <a:r>
                        <a:rPr lang="en-US" sz="1400" b="0" u="none" strike="noStrike" dirty="0">
                          <a:effectLst/>
                          <a:latin typeface="+mn-lt"/>
                        </a:rPr>
                        <a:t> detail</a:t>
                      </a:r>
                      <a:endParaRPr lang="en-US" sz="1400" b="0" i="0" u="none" strike="noStrike" dirty="0">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3">
                  <a:txBody>
                    <a:bodyPr/>
                    <a:lstStyle/>
                    <a:p>
                      <a:pPr algn="ctr" fontAlgn="ctr"/>
                      <a:r>
                        <a:rPr lang="en-US" sz="1400" b="0" u="none" strike="noStrike">
                          <a:effectLst/>
                          <a:latin typeface="+mn-lt"/>
                        </a:rPr>
                        <a:t>LOD 200</a:t>
                      </a:r>
                      <a:endParaRPr lang="en-US" sz="1400" b="0" i="0" u="none" strike="noStrike">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3">
                  <a:txBody>
                    <a:bodyPr/>
                    <a:lstStyle/>
                    <a:p>
                      <a:pPr algn="ctr" fontAlgn="ctr"/>
                      <a:r>
                        <a:rPr lang="en-US" sz="1400" b="0" u="none" strike="noStrike" dirty="0" smtClean="0">
                          <a:effectLst/>
                          <a:latin typeface="+mn-lt"/>
                        </a:rPr>
                        <a:t>Revit</a:t>
                      </a:r>
                      <a:endParaRPr lang="en-US" sz="1400" b="0" i="0" u="none" strike="noStrike" dirty="0">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3">
                  <a:txBody>
                    <a:bodyPr/>
                    <a:lstStyle/>
                    <a:p>
                      <a:pPr algn="ctr" fontAlgn="ctr"/>
                      <a:r>
                        <a:rPr lang="en-US" sz="1400" b="0" i="0" u="none" strike="noStrike" dirty="0" smtClean="0">
                          <a:solidFill>
                            <a:srgbClr val="000000"/>
                          </a:solidFill>
                          <a:effectLst/>
                          <a:latin typeface="+mn-lt"/>
                        </a:rPr>
                        <a:t>DWG</a:t>
                      </a:r>
                      <a:r>
                        <a:rPr lang="en-US" sz="1400" b="0" i="0" u="none" strike="noStrike" baseline="0" dirty="0" smtClean="0">
                          <a:solidFill>
                            <a:srgbClr val="000000"/>
                          </a:solidFill>
                          <a:effectLst/>
                          <a:latin typeface="+mn-lt"/>
                        </a:rPr>
                        <a:t> to RVT</a:t>
                      </a:r>
                      <a:endParaRPr lang="en-US" sz="1400" b="0" i="0" u="none" strike="noStrike" dirty="0">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512296398"/>
                  </a:ext>
                </a:extLst>
              </a:tr>
              <a:tr h="281018">
                <a:tc vMerge="1">
                  <a:txBody>
                    <a:bodyPr/>
                    <a:lstStyle/>
                    <a:p>
                      <a:endParaRPr lang="en-US"/>
                    </a:p>
                  </a:txBody>
                  <a:tcPr/>
                </a:tc>
                <a:tc vMerge="1">
                  <a:txBody>
                    <a:bodyPr/>
                    <a:lstStyle/>
                    <a:p>
                      <a:endParaRPr lang="en-US"/>
                    </a:p>
                  </a:txBody>
                  <a:tcPr/>
                </a:tc>
                <a:tc>
                  <a:txBody>
                    <a:bodyPr/>
                    <a:lstStyle/>
                    <a:p>
                      <a:pPr algn="ctr" fontAlgn="b"/>
                      <a:r>
                        <a:rPr lang="en-US" sz="1400" b="0" u="none" strike="noStrike" dirty="0">
                          <a:effectLst/>
                          <a:latin typeface="+mn-lt"/>
                        </a:rPr>
                        <a:t>Preliminary Drawing </a:t>
                      </a:r>
                      <a:r>
                        <a:rPr lang="en-US" sz="1400" b="0" u="none" strike="noStrike" dirty="0" err="1">
                          <a:effectLst/>
                          <a:latin typeface="+mn-lt"/>
                        </a:rPr>
                        <a:t>Denah</a:t>
                      </a:r>
                      <a:r>
                        <a:rPr lang="en-US" sz="1400" b="0" u="none" strike="noStrike" dirty="0">
                          <a:effectLst/>
                          <a:latin typeface="+mn-lt"/>
                        </a:rPr>
                        <a:t> </a:t>
                      </a:r>
                      <a:r>
                        <a:rPr lang="en-US" sz="1400" b="0" u="none" strike="noStrike" dirty="0" err="1">
                          <a:effectLst/>
                          <a:latin typeface="+mn-lt"/>
                        </a:rPr>
                        <a:t>Tampak</a:t>
                      </a:r>
                      <a:r>
                        <a:rPr lang="en-US" sz="1400" b="0" u="none" strike="noStrike" dirty="0">
                          <a:effectLst/>
                          <a:latin typeface="+mn-lt"/>
                        </a:rPr>
                        <a:t> </a:t>
                      </a:r>
                      <a:r>
                        <a:rPr lang="en-US" sz="1400" b="0" u="none" strike="noStrike" dirty="0" err="1">
                          <a:effectLst/>
                          <a:latin typeface="+mn-lt"/>
                        </a:rPr>
                        <a:t>Potongan</a:t>
                      </a:r>
                      <a:endParaRPr lang="en-US" sz="1400" b="0" i="0" u="none" strike="noStrike" dirty="0">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79893088"/>
                  </a:ext>
                </a:extLst>
              </a:tr>
              <a:tr h="281018">
                <a:tc vMerge="1">
                  <a:txBody>
                    <a:bodyPr/>
                    <a:lstStyle/>
                    <a:p>
                      <a:endParaRPr lang="en-US"/>
                    </a:p>
                  </a:txBody>
                  <a:tcPr/>
                </a:tc>
                <a:tc vMerge="1">
                  <a:txBody>
                    <a:bodyPr/>
                    <a:lstStyle/>
                    <a:p>
                      <a:endParaRPr lang="en-US"/>
                    </a:p>
                  </a:txBody>
                  <a:tcPr/>
                </a:tc>
                <a:tc>
                  <a:txBody>
                    <a:bodyPr/>
                    <a:lstStyle/>
                    <a:p>
                      <a:pPr algn="ctr" fontAlgn="b"/>
                      <a:r>
                        <a:rPr lang="en-US" sz="1400" b="0" u="none" strike="noStrike" dirty="0">
                          <a:effectLst/>
                          <a:latin typeface="+mn-lt"/>
                        </a:rPr>
                        <a:t>Detail </a:t>
                      </a:r>
                      <a:r>
                        <a:rPr lang="en-US" sz="1400" b="0" u="none" strike="noStrike" dirty="0" err="1">
                          <a:effectLst/>
                          <a:latin typeface="+mn-lt"/>
                        </a:rPr>
                        <a:t>Prinsip</a:t>
                      </a:r>
                      <a:r>
                        <a:rPr lang="en-US" sz="1400" b="0" u="none" strike="noStrike" dirty="0">
                          <a:effectLst/>
                          <a:latin typeface="+mn-lt"/>
                        </a:rPr>
                        <a:t> </a:t>
                      </a:r>
                      <a:r>
                        <a:rPr lang="en-US" sz="1400" b="0" u="none" strike="noStrike" dirty="0" err="1">
                          <a:effectLst/>
                          <a:latin typeface="+mn-lt"/>
                        </a:rPr>
                        <a:t>Bangunan</a:t>
                      </a:r>
                      <a:endParaRPr lang="en-US" sz="1400" b="0" i="0" u="none" strike="noStrike" dirty="0">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47872622"/>
                  </a:ext>
                </a:extLst>
              </a:tr>
              <a:tr h="0">
                <a:tc vMerge="1">
                  <a:txBody>
                    <a:bodyPr/>
                    <a:lstStyle/>
                    <a:p>
                      <a:endParaRPr lang="en-US"/>
                    </a:p>
                  </a:txBody>
                  <a:tcPr/>
                </a:tc>
                <a:tc vMerge="1">
                  <a:txBody>
                    <a:bodyPr/>
                    <a:lstStyle/>
                    <a:p>
                      <a:endParaRPr lang="en-US"/>
                    </a:p>
                  </a:txBody>
                  <a:tcPr/>
                </a:tc>
                <a:tc>
                  <a:txBody>
                    <a:bodyPr/>
                    <a:lstStyle/>
                    <a:p>
                      <a:pPr algn="ctr" fontAlgn="b"/>
                      <a:r>
                        <a:rPr lang="en-US" sz="1400" b="0" u="none" strike="noStrike" dirty="0">
                          <a:effectLst/>
                          <a:latin typeface="+mn-lt"/>
                        </a:rPr>
                        <a:t>DED </a:t>
                      </a:r>
                      <a:r>
                        <a:rPr lang="en-US" sz="1400" b="0" u="none" strike="noStrike" dirty="0" err="1">
                          <a:effectLst/>
                          <a:latin typeface="+mn-lt"/>
                        </a:rPr>
                        <a:t>Arsitektur</a:t>
                      </a:r>
                      <a:r>
                        <a:rPr lang="en-US" sz="1400" b="0" u="none" strike="noStrike" dirty="0">
                          <a:effectLst/>
                          <a:latin typeface="+mn-lt"/>
                        </a:rPr>
                        <a:t>: Detail </a:t>
                      </a:r>
                      <a:r>
                        <a:rPr lang="en-US" sz="1400" b="0" u="none" strike="noStrike" dirty="0" err="1">
                          <a:effectLst/>
                          <a:latin typeface="+mn-lt"/>
                        </a:rPr>
                        <a:t>dan</a:t>
                      </a:r>
                      <a:r>
                        <a:rPr lang="en-US" sz="1400" b="0" u="none" strike="noStrike" dirty="0">
                          <a:effectLst/>
                          <a:latin typeface="+mn-lt"/>
                        </a:rPr>
                        <a:t> </a:t>
                      </a:r>
                      <a:r>
                        <a:rPr lang="en-US" sz="1400" b="0" u="none" strike="noStrike" dirty="0" err="1">
                          <a:effectLst/>
                          <a:latin typeface="+mn-lt"/>
                        </a:rPr>
                        <a:t>Skedul</a:t>
                      </a:r>
                      <a:r>
                        <a:rPr lang="en-US" sz="1400" b="0" u="none" strike="noStrike" dirty="0">
                          <a:effectLst/>
                          <a:latin typeface="+mn-lt"/>
                        </a:rPr>
                        <a:t> </a:t>
                      </a:r>
                      <a:r>
                        <a:rPr lang="en-US" sz="1400" b="0" u="none" strike="noStrike" dirty="0" err="1">
                          <a:effectLst/>
                          <a:latin typeface="+mn-lt"/>
                        </a:rPr>
                        <a:t>Pintu</a:t>
                      </a:r>
                      <a:r>
                        <a:rPr lang="en-US" sz="1400" b="0" u="none" strike="noStrike" dirty="0">
                          <a:effectLst/>
                          <a:latin typeface="+mn-lt"/>
                        </a:rPr>
                        <a:t> </a:t>
                      </a:r>
                      <a:r>
                        <a:rPr lang="en-US" sz="1400" b="0" u="none" strike="noStrike" dirty="0" err="1">
                          <a:effectLst/>
                          <a:latin typeface="+mn-lt"/>
                        </a:rPr>
                        <a:t>Jendela</a:t>
                      </a:r>
                      <a:r>
                        <a:rPr lang="en-US" sz="1400" b="0" u="none" strike="noStrike" dirty="0">
                          <a:effectLst/>
                          <a:latin typeface="+mn-lt"/>
                        </a:rPr>
                        <a:t>, </a:t>
                      </a:r>
                      <a:r>
                        <a:rPr lang="en-US" sz="1400" b="0" u="none" strike="noStrike" dirty="0" err="1">
                          <a:effectLst/>
                          <a:latin typeface="+mn-lt"/>
                        </a:rPr>
                        <a:t>Rencana</a:t>
                      </a:r>
                      <a:r>
                        <a:rPr lang="en-US" sz="1400" b="0" u="none" strike="noStrike" dirty="0">
                          <a:effectLst/>
                          <a:latin typeface="+mn-lt"/>
                        </a:rPr>
                        <a:t> </a:t>
                      </a:r>
                      <a:r>
                        <a:rPr lang="en-US" sz="1400" b="0" u="none" strike="noStrike" dirty="0" err="1">
                          <a:effectLst/>
                          <a:latin typeface="+mn-lt"/>
                        </a:rPr>
                        <a:t>Pola</a:t>
                      </a:r>
                      <a:r>
                        <a:rPr lang="en-US" sz="1400" b="0" u="none" strike="noStrike" dirty="0">
                          <a:effectLst/>
                          <a:latin typeface="+mn-lt"/>
                        </a:rPr>
                        <a:t> </a:t>
                      </a:r>
                      <a:r>
                        <a:rPr lang="en-US" sz="1400" b="0" u="none" strike="noStrike" dirty="0" err="1">
                          <a:effectLst/>
                          <a:latin typeface="+mn-lt"/>
                        </a:rPr>
                        <a:t>Lantai</a:t>
                      </a:r>
                      <a:r>
                        <a:rPr lang="en-US" sz="1400" b="0" u="none" strike="noStrike" dirty="0">
                          <a:effectLst/>
                          <a:latin typeface="+mn-lt"/>
                        </a:rPr>
                        <a:t>, Detail </a:t>
                      </a:r>
                      <a:r>
                        <a:rPr lang="en-US" sz="1400" b="0" u="none" strike="noStrike" dirty="0" err="1">
                          <a:effectLst/>
                          <a:latin typeface="+mn-lt"/>
                        </a:rPr>
                        <a:t>tangga</a:t>
                      </a:r>
                      <a:r>
                        <a:rPr lang="en-US" sz="1400" b="0" u="none" strike="noStrike" dirty="0">
                          <a:effectLst/>
                          <a:latin typeface="+mn-lt"/>
                        </a:rPr>
                        <a:t>, Detail </a:t>
                      </a:r>
                      <a:r>
                        <a:rPr lang="en-US" sz="1400" b="0" u="none" strike="noStrike" dirty="0" err="1">
                          <a:effectLst/>
                          <a:latin typeface="+mn-lt"/>
                        </a:rPr>
                        <a:t>Kanopi</a:t>
                      </a:r>
                      <a:r>
                        <a:rPr lang="en-US" sz="1400" b="0" u="none" strike="noStrike" dirty="0">
                          <a:effectLst/>
                          <a:latin typeface="+mn-lt"/>
                        </a:rPr>
                        <a:t>, Detail </a:t>
                      </a:r>
                      <a:r>
                        <a:rPr lang="en-US" sz="1400" b="0" u="none" strike="noStrike" dirty="0" err="1">
                          <a:effectLst/>
                          <a:latin typeface="+mn-lt"/>
                        </a:rPr>
                        <a:t>Sunshading</a:t>
                      </a:r>
                      <a:r>
                        <a:rPr lang="en-US" sz="1400" b="0" u="none" strike="noStrike" dirty="0">
                          <a:effectLst/>
                          <a:latin typeface="+mn-lt"/>
                        </a:rPr>
                        <a:t> </a:t>
                      </a:r>
                      <a:r>
                        <a:rPr lang="en-US" sz="1400" b="0" u="none" strike="noStrike" dirty="0" err="1">
                          <a:effectLst/>
                          <a:latin typeface="+mn-lt"/>
                        </a:rPr>
                        <a:t>dan</a:t>
                      </a:r>
                      <a:r>
                        <a:rPr lang="en-US" sz="1400" b="0" u="none" strike="noStrike" dirty="0">
                          <a:effectLst/>
                          <a:latin typeface="+mn-lt"/>
                        </a:rPr>
                        <a:t> double skin, </a:t>
                      </a:r>
                      <a:r>
                        <a:rPr lang="en-US" sz="1400" b="0" u="none" strike="noStrike" dirty="0" err="1">
                          <a:effectLst/>
                          <a:latin typeface="+mn-lt"/>
                        </a:rPr>
                        <a:t>dan</a:t>
                      </a:r>
                      <a:r>
                        <a:rPr lang="en-US" sz="1400" b="0" u="none" strike="noStrike" dirty="0">
                          <a:effectLst/>
                          <a:latin typeface="+mn-lt"/>
                        </a:rPr>
                        <a:t> detail </a:t>
                      </a:r>
                      <a:r>
                        <a:rPr lang="en-US" sz="1400" b="0" u="none" strike="noStrike" dirty="0" err="1">
                          <a:effectLst/>
                          <a:latin typeface="+mn-lt"/>
                        </a:rPr>
                        <a:t>pendukung</a:t>
                      </a:r>
                      <a:r>
                        <a:rPr lang="en-US" sz="1400" b="0" u="none" strike="noStrike" dirty="0">
                          <a:effectLst/>
                          <a:latin typeface="+mn-lt"/>
                        </a:rPr>
                        <a:t> </a:t>
                      </a:r>
                      <a:r>
                        <a:rPr lang="en-US" sz="1400" b="0" u="none" strike="noStrike" dirty="0" err="1">
                          <a:effectLst/>
                          <a:latin typeface="+mn-lt"/>
                        </a:rPr>
                        <a:t>lainnya</a:t>
                      </a:r>
                      <a:r>
                        <a:rPr lang="en-US" sz="1400" b="0" u="none" strike="noStrike" dirty="0">
                          <a:effectLst/>
                          <a:latin typeface="+mn-lt"/>
                        </a:rPr>
                        <a:t>.</a:t>
                      </a:r>
                      <a:endParaRPr lang="en-US" sz="1400" b="0" i="0" u="none" strike="noStrike" dirty="0">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3">
                  <a:txBody>
                    <a:bodyPr/>
                    <a:lstStyle/>
                    <a:p>
                      <a:pPr algn="ctr" fontAlgn="ctr"/>
                      <a:r>
                        <a:rPr lang="en-US" sz="1400" b="0" u="none" strike="noStrike">
                          <a:effectLst/>
                          <a:latin typeface="+mn-lt"/>
                        </a:rPr>
                        <a:t>LOD 300</a:t>
                      </a:r>
                      <a:endParaRPr lang="en-US" sz="1400" b="0" i="0" u="none" strike="noStrike">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3">
                  <a:txBody>
                    <a:bodyPr/>
                    <a:lstStyle/>
                    <a:p>
                      <a:pPr algn="ctr" fontAlgn="ctr"/>
                      <a:r>
                        <a:rPr lang="en-US" sz="1400" b="0" u="none" strike="noStrike" smtClean="0">
                          <a:effectLst/>
                          <a:latin typeface="+mn-lt"/>
                        </a:rPr>
                        <a:t>Revit</a:t>
                      </a:r>
                      <a:endParaRPr lang="en-US" sz="1400" b="0" i="0" u="none" strike="noStrike">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3">
                  <a:txBody>
                    <a:bodyPr/>
                    <a:lstStyle/>
                    <a:p>
                      <a:pPr algn="ctr" fontAlgn="ctr"/>
                      <a:r>
                        <a:rPr lang="en-US" sz="1400" b="0" i="0" u="none" strike="noStrike" smtClean="0">
                          <a:solidFill>
                            <a:srgbClr val="000000"/>
                          </a:solidFill>
                          <a:effectLst/>
                          <a:latin typeface="+mn-lt"/>
                        </a:rPr>
                        <a:t>RVT</a:t>
                      </a:r>
                      <a:endParaRPr lang="en-US" sz="1400" b="0" i="0" u="none" strike="noStrike">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125170936"/>
                  </a:ext>
                </a:extLst>
              </a:tr>
              <a:tr h="79047">
                <a:tc vMerge="1">
                  <a:txBody>
                    <a:bodyPr/>
                    <a:lstStyle/>
                    <a:p>
                      <a:endParaRPr lang="en-US"/>
                    </a:p>
                  </a:txBody>
                  <a:tcPr/>
                </a:tc>
                <a:tc vMerge="1">
                  <a:txBody>
                    <a:bodyPr/>
                    <a:lstStyle/>
                    <a:p>
                      <a:endParaRPr lang="en-US"/>
                    </a:p>
                  </a:txBody>
                  <a:tcPr/>
                </a:tc>
                <a:tc>
                  <a:txBody>
                    <a:bodyPr/>
                    <a:lstStyle/>
                    <a:p>
                      <a:pPr algn="ctr" fontAlgn="b"/>
                      <a:r>
                        <a:rPr lang="en-US" sz="1400" b="0" u="none" strike="noStrike" dirty="0">
                          <a:effectLst/>
                          <a:latin typeface="+mn-lt"/>
                        </a:rPr>
                        <a:t>DED </a:t>
                      </a:r>
                      <a:r>
                        <a:rPr lang="en-US" sz="1400" b="0" u="none" strike="noStrike" dirty="0" err="1">
                          <a:effectLst/>
                          <a:latin typeface="+mn-lt"/>
                        </a:rPr>
                        <a:t>Struktur</a:t>
                      </a:r>
                      <a:r>
                        <a:rPr lang="en-US" sz="1400" b="0" u="none" strike="noStrike" dirty="0">
                          <a:effectLst/>
                          <a:latin typeface="+mn-lt"/>
                        </a:rPr>
                        <a:t>: </a:t>
                      </a:r>
                      <a:r>
                        <a:rPr lang="en-US" sz="1400" b="0" u="none" strike="noStrike" dirty="0" err="1">
                          <a:effectLst/>
                          <a:latin typeface="+mn-lt"/>
                        </a:rPr>
                        <a:t>Skedul</a:t>
                      </a:r>
                      <a:r>
                        <a:rPr lang="en-US" sz="1400" b="0" u="none" strike="noStrike" dirty="0">
                          <a:effectLst/>
                          <a:latin typeface="+mn-lt"/>
                        </a:rPr>
                        <a:t> </a:t>
                      </a:r>
                      <a:r>
                        <a:rPr lang="en-US" sz="1400" b="0" u="none" strike="noStrike" dirty="0" err="1">
                          <a:effectLst/>
                          <a:latin typeface="+mn-lt"/>
                        </a:rPr>
                        <a:t>dan</a:t>
                      </a:r>
                      <a:r>
                        <a:rPr lang="en-US" sz="1400" b="0" u="none" strike="noStrike" dirty="0">
                          <a:effectLst/>
                          <a:latin typeface="+mn-lt"/>
                        </a:rPr>
                        <a:t> detail </a:t>
                      </a:r>
                      <a:r>
                        <a:rPr lang="en-US" sz="1400" b="0" u="none" strike="noStrike" dirty="0" err="1">
                          <a:effectLst/>
                          <a:latin typeface="+mn-lt"/>
                        </a:rPr>
                        <a:t>kolom</a:t>
                      </a:r>
                      <a:r>
                        <a:rPr lang="en-US" sz="1400" b="0" u="none" strike="noStrike" dirty="0">
                          <a:effectLst/>
                          <a:latin typeface="+mn-lt"/>
                        </a:rPr>
                        <a:t> </a:t>
                      </a:r>
                      <a:r>
                        <a:rPr lang="en-US" sz="1400" b="0" u="none" strike="noStrike" dirty="0" err="1">
                          <a:effectLst/>
                          <a:latin typeface="+mn-lt"/>
                        </a:rPr>
                        <a:t>balok</a:t>
                      </a:r>
                      <a:r>
                        <a:rPr lang="en-US" sz="1400" b="0" u="none" strike="noStrike" dirty="0">
                          <a:effectLst/>
                          <a:latin typeface="+mn-lt"/>
                        </a:rPr>
                        <a:t>, </a:t>
                      </a:r>
                      <a:r>
                        <a:rPr lang="en-US" sz="1400" b="0" u="none" strike="noStrike" dirty="0" err="1">
                          <a:effectLst/>
                          <a:latin typeface="+mn-lt"/>
                        </a:rPr>
                        <a:t>pondasi</a:t>
                      </a:r>
                      <a:r>
                        <a:rPr lang="en-US" sz="1400" b="0" u="none" strike="noStrike" dirty="0">
                          <a:effectLst/>
                          <a:latin typeface="+mn-lt"/>
                        </a:rPr>
                        <a:t>, Plat </a:t>
                      </a:r>
                      <a:r>
                        <a:rPr lang="en-US" sz="1400" b="0" u="none" strike="noStrike" dirty="0" err="1">
                          <a:effectLst/>
                          <a:latin typeface="+mn-lt"/>
                        </a:rPr>
                        <a:t>lantai</a:t>
                      </a:r>
                      <a:r>
                        <a:rPr lang="en-US" sz="1400" b="0" u="none" strike="noStrike" dirty="0">
                          <a:effectLst/>
                          <a:latin typeface="+mn-lt"/>
                        </a:rPr>
                        <a:t>, </a:t>
                      </a:r>
                      <a:r>
                        <a:rPr lang="en-US" sz="1400" b="0" u="none" strike="noStrike" dirty="0" err="1">
                          <a:effectLst/>
                          <a:latin typeface="+mn-lt"/>
                        </a:rPr>
                        <a:t>Struktur</a:t>
                      </a:r>
                      <a:r>
                        <a:rPr lang="en-US" sz="1400" b="0" u="none" strike="noStrike" dirty="0">
                          <a:effectLst/>
                          <a:latin typeface="+mn-lt"/>
                        </a:rPr>
                        <a:t> </a:t>
                      </a:r>
                      <a:r>
                        <a:rPr lang="en-US" sz="1400" b="0" u="none" strike="noStrike" dirty="0" err="1">
                          <a:effectLst/>
                          <a:latin typeface="+mn-lt"/>
                        </a:rPr>
                        <a:t>atap</a:t>
                      </a:r>
                      <a:r>
                        <a:rPr lang="en-US" sz="1400" b="0" u="none" strike="noStrike" dirty="0">
                          <a:effectLst/>
                          <a:latin typeface="+mn-lt"/>
                        </a:rPr>
                        <a:t>, </a:t>
                      </a:r>
                      <a:r>
                        <a:rPr lang="en-US" sz="1400" b="0" u="none" strike="noStrike" dirty="0" err="1">
                          <a:effectLst/>
                          <a:latin typeface="+mn-lt"/>
                        </a:rPr>
                        <a:t>dan</a:t>
                      </a:r>
                      <a:r>
                        <a:rPr lang="en-US" sz="1400" b="0" u="none" strike="noStrike" dirty="0">
                          <a:effectLst/>
                          <a:latin typeface="+mn-lt"/>
                        </a:rPr>
                        <a:t> detail </a:t>
                      </a:r>
                      <a:r>
                        <a:rPr lang="en-US" sz="1400" b="0" u="none" strike="noStrike" dirty="0" err="1">
                          <a:effectLst/>
                          <a:latin typeface="+mn-lt"/>
                        </a:rPr>
                        <a:t>pendukung</a:t>
                      </a:r>
                      <a:r>
                        <a:rPr lang="en-US" sz="1400" b="0" u="none" strike="noStrike" dirty="0">
                          <a:effectLst/>
                          <a:latin typeface="+mn-lt"/>
                        </a:rPr>
                        <a:t> </a:t>
                      </a:r>
                      <a:r>
                        <a:rPr lang="en-US" sz="1400" b="0" u="none" strike="noStrike" dirty="0" err="1">
                          <a:effectLst/>
                          <a:latin typeface="+mn-lt"/>
                        </a:rPr>
                        <a:t>lainnya</a:t>
                      </a:r>
                      <a:r>
                        <a:rPr lang="en-US" sz="1400" b="0" u="none" strike="noStrike" dirty="0">
                          <a:effectLst/>
                          <a:latin typeface="+mn-lt"/>
                        </a:rPr>
                        <a:t>.</a:t>
                      </a:r>
                      <a:endParaRPr lang="en-US" sz="1400" b="0" i="0" u="none" strike="noStrike" dirty="0">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37125733"/>
                  </a:ext>
                </a:extLst>
              </a:tr>
              <a:tr h="187911">
                <a:tc vMerge="1">
                  <a:txBody>
                    <a:bodyPr/>
                    <a:lstStyle/>
                    <a:p>
                      <a:endParaRPr lang="en-US"/>
                    </a:p>
                  </a:txBody>
                  <a:tcPr/>
                </a:tc>
                <a:tc vMerge="1">
                  <a:txBody>
                    <a:bodyPr/>
                    <a:lstStyle/>
                    <a:p>
                      <a:endParaRPr lang="en-US"/>
                    </a:p>
                  </a:txBody>
                  <a:tcPr/>
                </a:tc>
                <a:tc>
                  <a:txBody>
                    <a:bodyPr/>
                    <a:lstStyle/>
                    <a:p>
                      <a:pPr algn="ctr" fontAlgn="b"/>
                      <a:r>
                        <a:rPr lang="en-US" sz="1400" b="0" u="none" strike="noStrike">
                          <a:effectLst/>
                          <a:latin typeface="+mn-lt"/>
                        </a:rPr>
                        <a:t>DED MEP: Rencana Titik Lampu, Rencana HVAC, Rencana Instalasi Air Bersih dan Kotor, Rencana elevator, Instalasi Listrik arus kuat dan Listrik arus lemah, instalasi medik (oksigen medik dll), dan rencana instalasi pendukung lainnya.</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72705946"/>
                  </a:ext>
                </a:extLst>
              </a:tr>
              <a:tr h="376989">
                <a:tc>
                  <a:txBody>
                    <a:bodyPr/>
                    <a:lstStyle/>
                    <a:p>
                      <a:pPr algn="ctr" fontAlgn="b"/>
                      <a:r>
                        <a:rPr lang="en-US" sz="1400" b="0" u="none" strike="noStrike">
                          <a:effectLst/>
                          <a:latin typeface="+mn-lt"/>
                        </a:rPr>
                        <a:t>2</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u="none" strike="noStrike">
                          <a:effectLst/>
                          <a:latin typeface="+mn-lt"/>
                        </a:rPr>
                        <a:t>BIM 4D-5D</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400" b="0" u="none" strike="noStrike">
                          <a:effectLst/>
                          <a:latin typeface="+mn-lt"/>
                        </a:rPr>
                        <a:t>Material dan Quantity Takeoff untuk pengembangan BoQ dan Jadwal Konstruksi</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400" b="0" u="none" strike="noStrike">
                          <a:effectLst/>
                          <a:latin typeface="+mn-lt"/>
                        </a:rPr>
                        <a:t>LOD 300</a:t>
                      </a:r>
                      <a:endParaRPr lang="en-US" sz="1400" b="0" i="0" u="none" strike="noStrike">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400" b="0" u="none" strike="noStrike" smtClean="0">
                          <a:effectLst/>
                          <a:latin typeface="+mn-lt"/>
                        </a:rPr>
                        <a:t>Revit</a:t>
                      </a:r>
                      <a:r>
                        <a:rPr lang="en-US" sz="1400" b="0" u="none" strike="noStrike">
                          <a:effectLst/>
                          <a:latin typeface="+mn-lt"/>
                        </a:rPr>
                        <a:t>, Excel, MS Project</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400" b="0" i="0" u="none" strike="noStrike" smtClean="0">
                          <a:solidFill>
                            <a:srgbClr val="000000"/>
                          </a:solidFill>
                          <a:effectLst/>
                          <a:latin typeface="+mn-lt"/>
                        </a:rPr>
                        <a:t>RVT to CSV to XSLS</a:t>
                      </a:r>
                      <a:r>
                        <a:rPr lang="en-US" sz="1400" b="0" i="0" u="none" strike="noStrike" baseline="0" smtClean="0">
                          <a:solidFill>
                            <a:srgbClr val="000000"/>
                          </a:solidFill>
                          <a:effectLst/>
                          <a:latin typeface="+mn-lt"/>
                        </a:rPr>
                        <a:t> to MPP</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004193326"/>
                  </a:ext>
                </a:extLst>
              </a:tr>
              <a:tr h="682608">
                <a:tc>
                  <a:txBody>
                    <a:bodyPr/>
                    <a:lstStyle/>
                    <a:p>
                      <a:pPr algn="ctr" fontAlgn="b"/>
                      <a:r>
                        <a:rPr lang="en-US" sz="1400" b="0" i="0" u="none" strike="noStrike" smtClean="0">
                          <a:solidFill>
                            <a:srgbClr val="000000"/>
                          </a:solidFill>
                          <a:effectLst/>
                          <a:latin typeface="+mn-lt"/>
                        </a:rPr>
                        <a:t>3</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smtClean="0">
                          <a:solidFill>
                            <a:srgbClr val="000000"/>
                          </a:solidFill>
                          <a:effectLst/>
                          <a:latin typeface="+mn-lt"/>
                        </a:rPr>
                        <a:t>BIM</a:t>
                      </a:r>
                      <a:r>
                        <a:rPr lang="en-US" sz="1400" b="0" i="0" u="none" strike="noStrike" baseline="0" smtClean="0">
                          <a:solidFill>
                            <a:srgbClr val="000000"/>
                          </a:solidFill>
                          <a:effectLst/>
                          <a:latin typeface="+mn-lt"/>
                        </a:rPr>
                        <a:t> 6D</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en-US" sz="1400" b="0" i="0" u="none" strike="noStrike" smtClean="0">
                          <a:solidFill>
                            <a:srgbClr val="000000"/>
                          </a:solidFill>
                          <a:effectLst/>
                          <a:latin typeface="+mn-lt"/>
                        </a:rPr>
                        <a:t>Energy Analysis integrated BIM</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ctr"/>
                      <a:r>
                        <a:rPr lang="en-US" sz="1400" b="0" i="0" u="none" strike="noStrike" smtClean="0">
                          <a:solidFill>
                            <a:srgbClr val="000000"/>
                          </a:solidFill>
                          <a:effectLst/>
                          <a:latin typeface="+mn-lt"/>
                        </a:rPr>
                        <a:t>LOD 200-300</a:t>
                      </a:r>
                      <a:endParaRPr lang="en-US" sz="1400" b="0" i="0" u="none" strike="noStrike">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smtClean="0">
                          <a:solidFill>
                            <a:srgbClr val="000000"/>
                          </a:solidFill>
                          <a:effectLst/>
                          <a:latin typeface="+mn-lt"/>
                        </a:rPr>
                        <a:t>Revit, Energy Analysis Plugin, Insight 360</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fontAlgn="b"/>
                      <a:r>
                        <a:rPr lang="en-US" sz="1400" b="0" i="0" u="none" strike="noStrike" smtClean="0">
                          <a:solidFill>
                            <a:srgbClr val="000000"/>
                          </a:solidFill>
                          <a:effectLst/>
                          <a:latin typeface="+mn-lt"/>
                        </a:rPr>
                        <a:t>RVT to XSLS</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530188144"/>
                  </a:ext>
                </a:extLst>
              </a:tr>
              <a:tr h="682608">
                <a:tc>
                  <a:txBody>
                    <a:bodyPr/>
                    <a:lstStyle/>
                    <a:p>
                      <a:pPr algn="ctr" fontAlgn="b"/>
                      <a:r>
                        <a:rPr lang="en-US" sz="1400" b="0" i="0" u="none" strike="noStrike" smtClean="0">
                          <a:solidFill>
                            <a:srgbClr val="000000"/>
                          </a:solidFill>
                          <a:effectLst/>
                          <a:latin typeface="+mn-lt"/>
                        </a:rPr>
                        <a:t>4</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smtClean="0">
                          <a:solidFill>
                            <a:srgbClr val="000000"/>
                          </a:solidFill>
                          <a:effectLst/>
                          <a:latin typeface="+mn-lt"/>
                        </a:rPr>
                        <a:t>BIM 7D</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0" i="0" u="none" strike="noStrike" smtClean="0">
                          <a:solidFill>
                            <a:srgbClr val="000000"/>
                          </a:solidFill>
                          <a:effectLst/>
                          <a:latin typeface="+mn-lt"/>
                        </a:rPr>
                        <a:t>Building Facility Management Database:</a:t>
                      </a:r>
                      <a:r>
                        <a:rPr lang="en-US" sz="1400" b="0" i="0" u="none" strike="noStrike" baseline="0" smtClean="0">
                          <a:solidFill>
                            <a:srgbClr val="000000"/>
                          </a:solidFill>
                          <a:effectLst/>
                          <a:latin typeface="+mn-lt"/>
                        </a:rPr>
                        <a:t> Database komponen bangunan </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b="0" i="0" u="none" strike="noStrike" smtClean="0">
                          <a:solidFill>
                            <a:srgbClr val="000000"/>
                          </a:solidFill>
                          <a:effectLst/>
                          <a:latin typeface="+mn-lt"/>
                        </a:rPr>
                        <a:t>LOD 400-500</a:t>
                      </a:r>
                      <a:endParaRPr lang="en-US" sz="1400" b="0" i="0" u="none" strike="noStrike">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0" i="0" u="none" strike="noStrike" smtClean="0">
                          <a:solidFill>
                            <a:srgbClr val="000000"/>
                          </a:solidFill>
                          <a:effectLst/>
                          <a:latin typeface="+mn-lt"/>
                        </a:rPr>
                        <a:t>Revit, Excel</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0" i="0" u="none" strike="noStrike" smtClean="0">
                          <a:solidFill>
                            <a:srgbClr val="000000"/>
                          </a:solidFill>
                          <a:effectLst/>
                          <a:latin typeface="+mn-lt"/>
                        </a:rPr>
                        <a:t>RVT</a:t>
                      </a:r>
                      <a:r>
                        <a:rPr lang="en-US" sz="1400" b="0" i="0" u="none" strike="noStrike" baseline="0" smtClean="0">
                          <a:solidFill>
                            <a:srgbClr val="000000"/>
                          </a:solidFill>
                          <a:effectLst/>
                          <a:latin typeface="+mn-lt"/>
                        </a:rPr>
                        <a:t> to COBIE to XSLS</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377110115"/>
                  </a:ext>
                </a:extLst>
              </a:tr>
              <a:tr h="682608">
                <a:tc>
                  <a:txBody>
                    <a:bodyPr/>
                    <a:lstStyle/>
                    <a:p>
                      <a:pPr algn="ctr" fontAlgn="b"/>
                      <a:r>
                        <a:rPr lang="en-US" sz="1400" b="0" i="0" u="none" strike="noStrike" smtClean="0">
                          <a:solidFill>
                            <a:srgbClr val="000000"/>
                          </a:solidFill>
                          <a:effectLst/>
                          <a:latin typeface="+mn-lt"/>
                        </a:rPr>
                        <a:t>5</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i="0" u="none" strike="noStrike" smtClean="0">
                          <a:solidFill>
                            <a:srgbClr val="000000"/>
                          </a:solidFill>
                          <a:effectLst/>
                          <a:latin typeface="+mn-lt"/>
                        </a:rPr>
                        <a:t>BIM 8D</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400" b="0" i="0" u="none" strike="noStrike" smtClean="0">
                          <a:solidFill>
                            <a:srgbClr val="000000"/>
                          </a:solidFill>
                          <a:effectLst/>
                          <a:latin typeface="+mn-lt"/>
                        </a:rPr>
                        <a:t>Building Safety Management Database: Virtual environment digital construction site</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400" b="0" i="0" u="none" strike="noStrike" smtClean="0">
                          <a:solidFill>
                            <a:srgbClr val="000000"/>
                          </a:solidFill>
                          <a:effectLst/>
                          <a:latin typeface="+mn-lt"/>
                        </a:rPr>
                        <a:t>LOD 400-500</a:t>
                      </a:r>
                      <a:endParaRPr lang="en-US" sz="1400" b="0" i="0" u="none" strike="noStrike">
                        <a:solidFill>
                          <a:srgbClr val="000000"/>
                        </a:solidFill>
                        <a:effectLst/>
                        <a:latin typeface="+mn-lt"/>
                      </a:endParaRPr>
                    </a:p>
                  </a:txBody>
                  <a:tcPr marL="6865" marR="6865" marT="68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400" b="0" i="0" u="none" strike="noStrike" smtClean="0">
                          <a:solidFill>
                            <a:srgbClr val="000000"/>
                          </a:solidFill>
                          <a:effectLst/>
                          <a:latin typeface="+mn-lt"/>
                        </a:rPr>
                        <a:t>Revit, Unity</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1400" b="0" i="0" u="none" strike="noStrike" smtClean="0">
                          <a:solidFill>
                            <a:srgbClr val="000000"/>
                          </a:solidFill>
                          <a:effectLst/>
                          <a:latin typeface="+mn-lt"/>
                        </a:rPr>
                        <a:t>RVT to IFC</a:t>
                      </a:r>
                      <a:r>
                        <a:rPr lang="en-US" sz="1400" b="0" i="0" u="none" strike="noStrike" baseline="0" smtClean="0">
                          <a:solidFill>
                            <a:srgbClr val="000000"/>
                          </a:solidFill>
                          <a:effectLst/>
                          <a:latin typeface="+mn-lt"/>
                        </a:rPr>
                        <a:t> to Unity</a:t>
                      </a:r>
                      <a:endParaRPr lang="en-US" sz="1400" b="0" i="0" u="none" strike="noStrike">
                        <a:solidFill>
                          <a:srgbClr val="000000"/>
                        </a:solidFill>
                        <a:effectLst/>
                        <a:latin typeface="+mn-lt"/>
                      </a:endParaRPr>
                    </a:p>
                  </a:txBody>
                  <a:tcPr marL="6865" marR="6865" marT="686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819115743"/>
                  </a:ext>
                </a:extLst>
              </a:tr>
            </a:tbl>
          </a:graphicData>
        </a:graphic>
      </p:graphicFrame>
    </p:spTree>
    <p:extLst>
      <p:ext uri="{BB962C8B-B14F-4D97-AF65-F5344CB8AC3E}">
        <p14:creationId xmlns:p14="http://schemas.microsoft.com/office/powerpoint/2010/main" val="2970870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8359" y="1251301"/>
            <a:ext cx="976293" cy="369332"/>
          </a:xfrm>
          <a:prstGeom prst="rect">
            <a:avLst/>
          </a:prstGeom>
          <a:solidFill>
            <a:srgbClr val="FFFF00"/>
          </a:solidFill>
        </p:spPr>
        <p:txBody>
          <a:bodyPr wrap="none" rtlCol="0">
            <a:spAutoFit/>
          </a:bodyPr>
          <a:lstStyle/>
          <a:p>
            <a:r>
              <a:rPr lang="en-US" b="1" smtClean="0"/>
              <a:t>LOD 100</a:t>
            </a:r>
            <a:endParaRPr lang="en-US" b="1"/>
          </a:p>
        </p:txBody>
      </p:sp>
      <p:sp>
        <p:nvSpPr>
          <p:cNvPr id="5" name="TextBox 4"/>
          <p:cNvSpPr txBox="1"/>
          <p:nvPr/>
        </p:nvSpPr>
        <p:spPr>
          <a:xfrm>
            <a:off x="2967995" y="339820"/>
            <a:ext cx="4153988" cy="2893100"/>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sz="1400" smtClean="0">
                <a:solidFill>
                  <a:schemeClr val="bg1"/>
                </a:solidFill>
              </a:rPr>
              <a:t>Data Lokasi Bangunan (data cuaca dan data regional)</a:t>
            </a:r>
          </a:p>
          <a:p>
            <a:pPr marL="285750" indent="-285750">
              <a:buFont typeface="Arial" panose="020B0604020202020204" pitchFamily="34" charset="0"/>
              <a:buChar char="•"/>
            </a:pPr>
            <a:r>
              <a:rPr lang="en-US" sz="1400">
                <a:solidFill>
                  <a:schemeClr val="bg1"/>
                </a:solidFill>
              </a:rPr>
              <a:t>data 3D geometrik bangunan (luas lantai, luas atap, ketinggian bangunan dan volume, luas dinding, luas </a:t>
            </a:r>
            <a:r>
              <a:rPr lang="en-US" sz="1400" smtClean="0">
                <a:solidFill>
                  <a:schemeClr val="bg1"/>
                </a:solidFill>
              </a:rPr>
              <a:t>bukaan)</a:t>
            </a:r>
          </a:p>
          <a:p>
            <a:pPr marL="285750" indent="-285750">
              <a:buFont typeface="Arial" panose="020B0604020202020204" pitchFamily="34" charset="0"/>
              <a:buChar char="•"/>
            </a:pPr>
            <a:r>
              <a:rPr lang="en-US" sz="1400" smtClean="0">
                <a:solidFill>
                  <a:schemeClr val="bg1"/>
                </a:solidFill>
              </a:rPr>
              <a:t>Orientasi bangunan</a:t>
            </a:r>
          </a:p>
          <a:p>
            <a:pPr marL="285750" indent="-285750">
              <a:buFont typeface="Arial" panose="020B0604020202020204" pitchFamily="34" charset="0"/>
              <a:buChar char="•"/>
            </a:pPr>
            <a:r>
              <a:rPr lang="en-US" sz="1400">
                <a:solidFill>
                  <a:schemeClr val="bg1"/>
                </a:solidFill>
              </a:rPr>
              <a:t>data komponen arsitektur </a:t>
            </a:r>
            <a:r>
              <a:rPr lang="en-US" sz="1400" smtClean="0">
                <a:solidFill>
                  <a:schemeClr val="bg1"/>
                </a:solidFill>
              </a:rPr>
              <a:t>(flat </a:t>
            </a:r>
            <a:r>
              <a:rPr lang="en-US" sz="1400">
                <a:solidFill>
                  <a:schemeClr val="bg1"/>
                </a:solidFill>
              </a:rPr>
              <a:t>surface slenderness ratio, tipe bangunan, bentuk bukaan, pembayangan)</a:t>
            </a:r>
          </a:p>
          <a:p>
            <a:pPr marL="285750" indent="-285750">
              <a:buFont typeface="Arial" panose="020B0604020202020204" pitchFamily="34" charset="0"/>
              <a:buChar char="•"/>
            </a:pPr>
            <a:r>
              <a:rPr lang="en-US" sz="1400">
                <a:solidFill>
                  <a:schemeClr val="bg1"/>
                </a:solidFill>
              </a:rPr>
              <a:t>heat transmission coefficient material (dinding, atap, lantai, dan jendela</a:t>
            </a:r>
            <a:r>
              <a:rPr lang="en-US" sz="1400" smtClean="0">
                <a:solidFill>
                  <a:schemeClr val="bg1"/>
                </a:solidFill>
              </a:rPr>
              <a:t>)</a:t>
            </a:r>
          </a:p>
          <a:p>
            <a:pPr marL="285750" indent="-285750">
              <a:buFont typeface="Arial" panose="020B0604020202020204" pitchFamily="34" charset="0"/>
              <a:buChar char="•"/>
            </a:pPr>
            <a:r>
              <a:rPr lang="en-US" sz="1400" smtClean="0">
                <a:solidFill>
                  <a:schemeClr val="bg1"/>
                </a:solidFill>
              </a:rPr>
              <a:t>Data operasional bangunan</a:t>
            </a:r>
          </a:p>
          <a:p>
            <a:pPr marL="285750" indent="-285750">
              <a:buFont typeface="Arial" panose="020B0604020202020204" pitchFamily="34" charset="0"/>
              <a:buChar char="•"/>
            </a:pPr>
            <a:r>
              <a:rPr lang="en-US" sz="1400">
                <a:solidFill>
                  <a:schemeClr val="bg1"/>
                </a:solidFill>
              </a:rPr>
              <a:t>zona termal area data</a:t>
            </a:r>
          </a:p>
        </p:txBody>
      </p:sp>
      <p:sp>
        <p:nvSpPr>
          <p:cNvPr id="6" name="TextBox 5"/>
          <p:cNvSpPr txBox="1"/>
          <p:nvPr/>
        </p:nvSpPr>
        <p:spPr>
          <a:xfrm>
            <a:off x="7553289" y="1204719"/>
            <a:ext cx="2705871" cy="1169551"/>
          </a:xfrm>
          <a:prstGeom prst="rect">
            <a:avLst/>
          </a:prstGeom>
          <a:solidFill>
            <a:srgbClr val="FFFF00"/>
          </a:solidFill>
        </p:spPr>
        <p:txBody>
          <a:bodyPr wrap="square" rtlCol="0">
            <a:spAutoFit/>
          </a:bodyPr>
          <a:lstStyle/>
          <a:p>
            <a:pPr algn="ctr"/>
            <a:r>
              <a:rPr lang="en-US" sz="1400" b="1" smtClean="0">
                <a:solidFill>
                  <a:schemeClr val="bg1"/>
                </a:solidFill>
              </a:rPr>
              <a:t>Penilaian energi pada desain awal</a:t>
            </a:r>
          </a:p>
          <a:p>
            <a:pPr algn="ctr"/>
            <a:r>
              <a:rPr lang="en-US" sz="1400" b="1" smtClean="0">
                <a:solidFill>
                  <a:schemeClr val="bg1"/>
                </a:solidFill>
              </a:rPr>
              <a:t>Heating-Cooling load</a:t>
            </a:r>
          </a:p>
          <a:p>
            <a:pPr algn="ctr"/>
            <a:r>
              <a:rPr lang="en-US" sz="1400" b="1" smtClean="0">
                <a:solidFill>
                  <a:schemeClr val="bg1"/>
                </a:solidFill>
              </a:rPr>
              <a:t>embodied energy dan emisi karbon (nilai kasaran) dari luas area bangunan</a:t>
            </a:r>
            <a:endParaRPr lang="en-US" sz="1400" b="1">
              <a:solidFill>
                <a:schemeClr val="bg1"/>
              </a:solidFill>
            </a:endParaRPr>
          </a:p>
        </p:txBody>
      </p:sp>
      <p:cxnSp>
        <p:nvCxnSpPr>
          <p:cNvPr id="8" name="Straight Arrow Connector 7"/>
          <p:cNvCxnSpPr>
            <a:stCxn id="4" idx="3"/>
          </p:cNvCxnSpPr>
          <p:nvPr/>
        </p:nvCxnSpPr>
        <p:spPr>
          <a:xfrm>
            <a:off x="1544652" y="1435967"/>
            <a:ext cx="1423343" cy="0"/>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7121983" y="1786370"/>
            <a:ext cx="431307"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517786" y="974302"/>
            <a:ext cx="1740220" cy="338554"/>
          </a:xfrm>
          <a:prstGeom prst="rect">
            <a:avLst/>
          </a:prstGeom>
          <a:noFill/>
        </p:spPr>
        <p:txBody>
          <a:bodyPr wrap="none" rtlCol="0">
            <a:spAutoFit/>
          </a:bodyPr>
          <a:lstStyle/>
          <a:p>
            <a:r>
              <a:rPr lang="en-US" sz="1600" b="1" smtClean="0"/>
              <a:t>Model Konseptual</a:t>
            </a:r>
            <a:endParaRPr lang="en-US" sz="1600" b="1"/>
          </a:p>
        </p:txBody>
      </p:sp>
      <p:sp>
        <p:nvSpPr>
          <p:cNvPr id="17" name="TextBox 16"/>
          <p:cNvSpPr txBox="1"/>
          <p:nvPr/>
        </p:nvSpPr>
        <p:spPr>
          <a:xfrm>
            <a:off x="8218793" y="894021"/>
            <a:ext cx="1374864" cy="338554"/>
          </a:xfrm>
          <a:prstGeom prst="rect">
            <a:avLst/>
          </a:prstGeom>
          <a:noFill/>
        </p:spPr>
        <p:txBody>
          <a:bodyPr wrap="none" rtlCol="0">
            <a:spAutoFit/>
          </a:bodyPr>
          <a:lstStyle/>
          <a:p>
            <a:r>
              <a:rPr lang="en-US" sz="1600" b="1" smtClean="0"/>
              <a:t>Output Energi</a:t>
            </a:r>
            <a:endParaRPr lang="en-US" sz="1600" b="1"/>
          </a:p>
        </p:txBody>
      </p:sp>
      <p:sp>
        <p:nvSpPr>
          <p:cNvPr id="18" name="TextBox 17"/>
          <p:cNvSpPr txBox="1"/>
          <p:nvPr/>
        </p:nvSpPr>
        <p:spPr>
          <a:xfrm>
            <a:off x="4348639" y="0"/>
            <a:ext cx="1487202" cy="338554"/>
          </a:xfrm>
          <a:prstGeom prst="rect">
            <a:avLst/>
          </a:prstGeom>
          <a:noFill/>
        </p:spPr>
        <p:txBody>
          <a:bodyPr wrap="none" rtlCol="0">
            <a:spAutoFit/>
          </a:bodyPr>
          <a:lstStyle/>
          <a:p>
            <a:r>
              <a:rPr lang="en-US" sz="1600" b="1" smtClean="0"/>
              <a:t>Data Bangunan</a:t>
            </a:r>
            <a:endParaRPr lang="en-US" sz="1600" b="1"/>
          </a:p>
        </p:txBody>
      </p:sp>
      <p:sp>
        <p:nvSpPr>
          <p:cNvPr id="20" name="TextBox 19"/>
          <p:cNvSpPr txBox="1"/>
          <p:nvPr/>
        </p:nvSpPr>
        <p:spPr>
          <a:xfrm>
            <a:off x="618932" y="3641803"/>
            <a:ext cx="983731" cy="369332"/>
          </a:xfrm>
          <a:prstGeom prst="rect">
            <a:avLst/>
          </a:prstGeom>
          <a:solidFill>
            <a:srgbClr val="92D050"/>
          </a:solidFill>
        </p:spPr>
        <p:txBody>
          <a:bodyPr wrap="none" rtlCol="0">
            <a:spAutoFit/>
          </a:bodyPr>
          <a:lstStyle/>
          <a:p>
            <a:r>
              <a:rPr lang="en-US" b="1" smtClean="0"/>
              <a:t>LOD 200</a:t>
            </a:r>
            <a:endParaRPr lang="en-US" b="1"/>
          </a:p>
        </p:txBody>
      </p:sp>
      <p:sp>
        <p:nvSpPr>
          <p:cNvPr id="21" name="TextBox 20"/>
          <p:cNvSpPr txBox="1"/>
          <p:nvPr/>
        </p:nvSpPr>
        <p:spPr>
          <a:xfrm>
            <a:off x="568359" y="3364804"/>
            <a:ext cx="1767022" cy="338554"/>
          </a:xfrm>
          <a:prstGeom prst="rect">
            <a:avLst/>
          </a:prstGeom>
          <a:noFill/>
        </p:spPr>
        <p:txBody>
          <a:bodyPr wrap="none" rtlCol="0">
            <a:spAutoFit/>
          </a:bodyPr>
          <a:lstStyle/>
          <a:p>
            <a:r>
              <a:rPr lang="en-US" sz="1600" b="1" smtClean="0"/>
              <a:t>Model Preliminary</a:t>
            </a:r>
            <a:endParaRPr lang="en-US" sz="1600" b="1"/>
          </a:p>
        </p:txBody>
      </p:sp>
      <p:cxnSp>
        <p:nvCxnSpPr>
          <p:cNvPr id="25" name="Straight Arrow Connector 24"/>
          <p:cNvCxnSpPr>
            <a:stCxn id="20" idx="3"/>
          </p:cNvCxnSpPr>
          <p:nvPr/>
        </p:nvCxnSpPr>
        <p:spPr>
          <a:xfrm>
            <a:off x="1602663" y="3826469"/>
            <a:ext cx="1365332" cy="0"/>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2967995" y="3232920"/>
            <a:ext cx="4153988" cy="1815882"/>
          </a:xfrm>
          <a:prstGeom prst="rect">
            <a:avLst/>
          </a:prstGeom>
          <a:solidFill>
            <a:srgbClr val="92D050"/>
          </a:solidFill>
        </p:spPr>
        <p:txBody>
          <a:bodyPr wrap="square" rtlCol="0">
            <a:spAutoFit/>
          </a:bodyPr>
          <a:lstStyle/>
          <a:p>
            <a:pPr marL="285750" indent="-285750">
              <a:buFont typeface="Arial" panose="020B0604020202020204" pitchFamily="34" charset="0"/>
              <a:buChar char="•"/>
            </a:pPr>
            <a:r>
              <a:rPr lang="en-US" sz="1400" smtClean="0">
                <a:solidFill>
                  <a:schemeClr val="bg1"/>
                </a:solidFill>
              </a:rPr>
              <a:t>Data LOD 100, ditambah dengan data:</a:t>
            </a:r>
          </a:p>
          <a:p>
            <a:pPr marL="285750" indent="-285750">
              <a:buFont typeface="Arial" panose="020B0604020202020204" pitchFamily="34" charset="0"/>
              <a:buChar char="•"/>
            </a:pPr>
            <a:r>
              <a:rPr lang="en-US" sz="1400" smtClean="0">
                <a:solidFill>
                  <a:schemeClr val="bg1"/>
                </a:solidFill>
              </a:rPr>
              <a:t>Komponen bangunan dengan data ketebalan dan struktur material</a:t>
            </a:r>
          </a:p>
          <a:p>
            <a:pPr marL="285750" indent="-285750">
              <a:buFont typeface="Arial" panose="020B0604020202020204" pitchFamily="34" charset="0"/>
              <a:buChar char="•"/>
            </a:pPr>
            <a:r>
              <a:rPr lang="en-US" sz="1400" smtClean="0">
                <a:solidFill>
                  <a:schemeClr val="bg1"/>
                </a:solidFill>
              </a:rPr>
              <a:t>Material Mechanical dan thermal properties</a:t>
            </a:r>
          </a:p>
          <a:p>
            <a:pPr marL="285750" indent="-285750">
              <a:buFont typeface="Arial" panose="020B0604020202020204" pitchFamily="34" charset="0"/>
              <a:buChar char="•"/>
            </a:pPr>
            <a:r>
              <a:rPr lang="en-US" sz="1400" smtClean="0">
                <a:solidFill>
                  <a:schemeClr val="bg1"/>
                </a:solidFill>
              </a:rPr>
              <a:t>Data intensitas material dan faktor emisi material</a:t>
            </a:r>
          </a:p>
          <a:p>
            <a:pPr marL="285750" indent="-285750">
              <a:buFont typeface="Arial" panose="020B0604020202020204" pitchFamily="34" charset="0"/>
              <a:buChar char="•"/>
            </a:pPr>
            <a:r>
              <a:rPr lang="en-US" sz="1400" smtClean="0">
                <a:solidFill>
                  <a:schemeClr val="bg1"/>
                </a:solidFill>
              </a:rPr>
              <a:t>Data Intensitas Harga material</a:t>
            </a:r>
          </a:p>
          <a:p>
            <a:pPr marL="285750" indent="-285750">
              <a:buFont typeface="Arial" panose="020B0604020202020204" pitchFamily="34" charset="0"/>
              <a:buChar char="•"/>
            </a:pPr>
            <a:r>
              <a:rPr lang="en-US" sz="1400" smtClean="0">
                <a:solidFill>
                  <a:schemeClr val="bg1"/>
                </a:solidFill>
              </a:rPr>
              <a:t>Data komponen bangunan yang sudah tersusun pada layout bangunan </a:t>
            </a:r>
            <a:endParaRPr lang="en-US" sz="1400">
              <a:solidFill>
                <a:schemeClr val="bg1"/>
              </a:solidFill>
            </a:endParaRPr>
          </a:p>
        </p:txBody>
      </p:sp>
      <p:sp>
        <p:nvSpPr>
          <p:cNvPr id="34" name="TextBox 33"/>
          <p:cNvSpPr txBox="1"/>
          <p:nvPr/>
        </p:nvSpPr>
        <p:spPr>
          <a:xfrm>
            <a:off x="7553290" y="3133995"/>
            <a:ext cx="2705870" cy="1600438"/>
          </a:xfrm>
          <a:prstGeom prst="rect">
            <a:avLst/>
          </a:prstGeom>
          <a:solidFill>
            <a:srgbClr val="92D050"/>
          </a:solidFill>
        </p:spPr>
        <p:txBody>
          <a:bodyPr wrap="square" rtlCol="0">
            <a:spAutoFit/>
          </a:bodyPr>
          <a:lstStyle/>
          <a:p>
            <a:pPr algn="ctr"/>
            <a:r>
              <a:rPr lang="en-US" sz="1400" b="1" smtClean="0">
                <a:solidFill>
                  <a:schemeClr val="bg1"/>
                </a:solidFill>
              </a:rPr>
              <a:t>Penilaian energi yang lebih mendetail</a:t>
            </a:r>
          </a:p>
          <a:p>
            <a:pPr algn="ctr"/>
            <a:r>
              <a:rPr lang="en-US" sz="1400" b="1" smtClean="0">
                <a:solidFill>
                  <a:schemeClr val="bg1"/>
                </a:solidFill>
              </a:rPr>
              <a:t>(Embodied energy, energi operasional heating-cooling-lighting, radiasi matahari, energi solar PV, </a:t>
            </a:r>
          </a:p>
          <a:p>
            <a:pPr algn="ctr"/>
            <a:r>
              <a:rPr lang="en-US" sz="1400" b="1" smtClean="0">
                <a:solidFill>
                  <a:schemeClr val="bg1"/>
                </a:solidFill>
              </a:rPr>
              <a:t>emisi karbon)</a:t>
            </a:r>
            <a:endParaRPr lang="en-US" sz="1400" b="1">
              <a:solidFill>
                <a:schemeClr val="bg1"/>
              </a:solidFill>
            </a:endParaRPr>
          </a:p>
        </p:txBody>
      </p:sp>
      <p:sp>
        <p:nvSpPr>
          <p:cNvPr id="36" name="TextBox 35"/>
          <p:cNvSpPr txBox="1"/>
          <p:nvPr/>
        </p:nvSpPr>
        <p:spPr>
          <a:xfrm>
            <a:off x="669505" y="5432391"/>
            <a:ext cx="983731" cy="369332"/>
          </a:xfrm>
          <a:prstGeom prst="rect">
            <a:avLst/>
          </a:prstGeom>
          <a:solidFill>
            <a:schemeClr val="accent1">
              <a:lumMod val="60000"/>
              <a:lumOff val="40000"/>
            </a:schemeClr>
          </a:solidFill>
        </p:spPr>
        <p:txBody>
          <a:bodyPr wrap="none" rtlCol="0">
            <a:spAutoFit/>
          </a:bodyPr>
          <a:lstStyle/>
          <a:p>
            <a:r>
              <a:rPr lang="en-US" b="1" smtClean="0"/>
              <a:t>LOD 300</a:t>
            </a:r>
            <a:endParaRPr lang="en-US" b="1"/>
          </a:p>
        </p:txBody>
      </p:sp>
      <p:sp>
        <p:nvSpPr>
          <p:cNvPr id="37" name="TextBox 36"/>
          <p:cNvSpPr txBox="1"/>
          <p:nvPr/>
        </p:nvSpPr>
        <p:spPr>
          <a:xfrm>
            <a:off x="618932" y="5155392"/>
            <a:ext cx="1284134" cy="338554"/>
          </a:xfrm>
          <a:prstGeom prst="rect">
            <a:avLst/>
          </a:prstGeom>
          <a:noFill/>
        </p:spPr>
        <p:txBody>
          <a:bodyPr wrap="none" rtlCol="0">
            <a:spAutoFit/>
          </a:bodyPr>
          <a:lstStyle/>
          <a:p>
            <a:r>
              <a:rPr lang="en-US" sz="1600" b="1" smtClean="0"/>
              <a:t>Model Detail</a:t>
            </a:r>
            <a:endParaRPr lang="en-US" sz="1600" b="1"/>
          </a:p>
        </p:txBody>
      </p:sp>
      <p:sp>
        <p:nvSpPr>
          <p:cNvPr id="38" name="TextBox 37"/>
          <p:cNvSpPr txBox="1"/>
          <p:nvPr/>
        </p:nvSpPr>
        <p:spPr>
          <a:xfrm>
            <a:off x="2967995" y="5054035"/>
            <a:ext cx="4153988" cy="1384995"/>
          </a:xfrm>
          <a:prstGeom prst="rect">
            <a:avLst/>
          </a:prstGeom>
          <a:solidFill>
            <a:schemeClr val="accent1">
              <a:lumMod val="60000"/>
              <a:lumOff val="40000"/>
            </a:schemeClr>
          </a:solidFill>
        </p:spPr>
        <p:txBody>
          <a:bodyPr wrap="square" rtlCol="0">
            <a:spAutoFit/>
          </a:bodyPr>
          <a:lstStyle/>
          <a:p>
            <a:pPr marL="285750" indent="-285750">
              <a:buFont typeface="Arial" panose="020B0604020202020204" pitchFamily="34" charset="0"/>
              <a:buChar char="•"/>
            </a:pPr>
            <a:r>
              <a:rPr lang="en-US" sz="1400" smtClean="0">
                <a:solidFill>
                  <a:schemeClr val="bg1"/>
                </a:solidFill>
              </a:rPr>
              <a:t>Data LOD 200, ditambah dengan data:</a:t>
            </a:r>
          </a:p>
          <a:p>
            <a:pPr marL="285750" indent="-285750">
              <a:buFont typeface="Arial" panose="020B0604020202020204" pitchFamily="34" charset="0"/>
              <a:buChar char="•"/>
            </a:pPr>
            <a:r>
              <a:rPr lang="en-US" sz="1400" smtClean="0">
                <a:solidFill>
                  <a:schemeClr val="bg1"/>
                </a:solidFill>
              </a:rPr>
              <a:t>Komponen mekanikal elektrikal (fixture kamar mandi, titik lampu, pemipaan, kabel, dll)</a:t>
            </a:r>
          </a:p>
          <a:p>
            <a:pPr marL="285750" indent="-285750">
              <a:buFont typeface="Arial" panose="020B0604020202020204" pitchFamily="34" charset="0"/>
              <a:buChar char="•"/>
            </a:pPr>
            <a:r>
              <a:rPr lang="en-US" sz="1400" smtClean="0">
                <a:solidFill>
                  <a:schemeClr val="bg1"/>
                </a:solidFill>
              </a:rPr>
              <a:t>Komponen bangunan yang lebih detail (rangka penyusun, penulangan kolom balok, dll)</a:t>
            </a:r>
          </a:p>
          <a:p>
            <a:pPr marL="285750" indent="-285750">
              <a:buFont typeface="Arial" panose="020B0604020202020204" pitchFamily="34" charset="0"/>
              <a:buChar char="•"/>
            </a:pPr>
            <a:endParaRPr lang="en-US" sz="1400">
              <a:solidFill>
                <a:schemeClr val="bg1"/>
              </a:solidFill>
            </a:endParaRPr>
          </a:p>
        </p:txBody>
      </p:sp>
      <p:cxnSp>
        <p:nvCxnSpPr>
          <p:cNvPr id="42" name="Straight Arrow Connector 41"/>
          <p:cNvCxnSpPr>
            <a:stCxn id="36" idx="3"/>
          </p:cNvCxnSpPr>
          <p:nvPr/>
        </p:nvCxnSpPr>
        <p:spPr>
          <a:xfrm>
            <a:off x="1653236" y="5617057"/>
            <a:ext cx="1314759" cy="0"/>
          </a:xfrm>
          <a:prstGeom prst="straightConnector1">
            <a:avLst/>
          </a:prstGeom>
          <a:ln w="57150">
            <a:prstDash val="sysDash"/>
            <a:tailEnd type="triangle"/>
          </a:ln>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7553290" y="4889992"/>
            <a:ext cx="2705870" cy="1815882"/>
          </a:xfrm>
          <a:prstGeom prst="rect">
            <a:avLst/>
          </a:prstGeom>
          <a:solidFill>
            <a:schemeClr val="accent1">
              <a:lumMod val="60000"/>
              <a:lumOff val="40000"/>
            </a:schemeClr>
          </a:solidFill>
        </p:spPr>
        <p:txBody>
          <a:bodyPr wrap="square" rtlCol="0">
            <a:spAutoFit/>
          </a:bodyPr>
          <a:lstStyle/>
          <a:p>
            <a:pPr algn="ctr"/>
            <a:r>
              <a:rPr lang="en-US" sz="1400" b="1" smtClean="0">
                <a:solidFill>
                  <a:schemeClr val="bg1"/>
                </a:solidFill>
              </a:rPr>
              <a:t>Penilaian energi yang lebih mendetail dari hasil LOD 200, ditambah:</a:t>
            </a:r>
          </a:p>
          <a:p>
            <a:pPr algn="ctr"/>
            <a:r>
              <a:rPr lang="en-US" sz="1400" b="1" smtClean="0">
                <a:solidFill>
                  <a:schemeClr val="bg1"/>
                </a:solidFill>
              </a:rPr>
              <a:t>energi operasional HVAC, water system, penggunaan energi lampu eksterior interior, embodied energy dan emisi karbon yang lebih mendetail</a:t>
            </a:r>
            <a:endParaRPr lang="en-US" sz="1400" b="1">
              <a:solidFill>
                <a:schemeClr val="bg1"/>
              </a:solidFill>
            </a:endParaRPr>
          </a:p>
        </p:txBody>
      </p:sp>
      <p:sp>
        <p:nvSpPr>
          <p:cNvPr id="27" name="TextBox 26"/>
          <p:cNvSpPr txBox="1"/>
          <p:nvPr/>
        </p:nvSpPr>
        <p:spPr>
          <a:xfrm>
            <a:off x="517786" y="1579543"/>
            <a:ext cx="1707840" cy="584775"/>
          </a:xfrm>
          <a:prstGeom prst="rect">
            <a:avLst/>
          </a:prstGeom>
          <a:noFill/>
        </p:spPr>
        <p:txBody>
          <a:bodyPr wrap="none" rtlCol="0">
            <a:spAutoFit/>
          </a:bodyPr>
          <a:lstStyle/>
          <a:p>
            <a:pPr algn="ctr"/>
            <a:r>
              <a:rPr lang="en-US" sz="1600" b="1" smtClean="0">
                <a:solidFill>
                  <a:srgbClr val="0070C0"/>
                </a:solidFill>
              </a:rPr>
              <a:t>Fase Perencanaan</a:t>
            </a:r>
          </a:p>
          <a:p>
            <a:pPr algn="ctr"/>
            <a:r>
              <a:rPr lang="en-US" sz="1600" b="1" smtClean="0">
                <a:solidFill>
                  <a:srgbClr val="0070C0"/>
                </a:solidFill>
              </a:rPr>
              <a:t>Desain Konsep</a:t>
            </a:r>
            <a:endParaRPr lang="en-US" sz="1600" b="1">
              <a:solidFill>
                <a:srgbClr val="0070C0"/>
              </a:solidFill>
            </a:endParaRPr>
          </a:p>
        </p:txBody>
      </p:sp>
      <p:sp>
        <p:nvSpPr>
          <p:cNvPr id="28" name="TextBox 27"/>
          <p:cNvSpPr txBox="1"/>
          <p:nvPr/>
        </p:nvSpPr>
        <p:spPr>
          <a:xfrm>
            <a:off x="400965" y="3940705"/>
            <a:ext cx="1999202" cy="830997"/>
          </a:xfrm>
          <a:prstGeom prst="rect">
            <a:avLst/>
          </a:prstGeom>
          <a:noFill/>
        </p:spPr>
        <p:txBody>
          <a:bodyPr wrap="none" rtlCol="0">
            <a:spAutoFit/>
          </a:bodyPr>
          <a:lstStyle/>
          <a:p>
            <a:pPr algn="ctr"/>
            <a:r>
              <a:rPr lang="en-US" sz="1600" b="1" smtClean="0">
                <a:solidFill>
                  <a:schemeClr val="accent6">
                    <a:lumMod val="75000"/>
                  </a:schemeClr>
                </a:solidFill>
              </a:rPr>
              <a:t>Fase Perencanaan</a:t>
            </a:r>
          </a:p>
          <a:p>
            <a:pPr algn="ctr"/>
            <a:r>
              <a:rPr lang="en-US" sz="1600" b="1" smtClean="0">
                <a:solidFill>
                  <a:schemeClr val="accent6">
                    <a:lumMod val="75000"/>
                  </a:schemeClr>
                </a:solidFill>
              </a:rPr>
              <a:t>Preliminary/ </a:t>
            </a:r>
          </a:p>
          <a:p>
            <a:pPr algn="ctr"/>
            <a:r>
              <a:rPr lang="en-US" sz="1600" b="1" smtClean="0">
                <a:solidFill>
                  <a:schemeClr val="accent6">
                    <a:lumMod val="75000"/>
                  </a:schemeClr>
                </a:solidFill>
              </a:rPr>
              <a:t>Design Development </a:t>
            </a:r>
            <a:endParaRPr lang="en-US" sz="1600" b="1">
              <a:solidFill>
                <a:schemeClr val="accent6">
                  <a:lumMod val="75000"/>
                </a:schemeClr>
              </a:solidFill>
            </a:endParaRPr>
          </a:p>
        </p:txBody>
      </p:sp>
      <p:sp>
        <p:nvSpPr>
          <p:cNvPr id="33" name="TextBox 32"/>
          <p:cNvSpPr txBox="1"/>
          <p:nvPr/>
        </p:nvSpPr>
        <p:spPr>
          <a:xfrm>
            <a:off x="384620" y="5736092"/>
            <a:ext cx="2087687" cy="523220"/>
          </a:xfrm>
          <a:prstGeom prst="rect">
            <a:avLst/>
          </a:prstGeom>
          <a:noFill/>
        </p:spPr>
        <p:txBody>
          <a:bodyPr wrap="none" rtlCol="0">
            <a:spAutoFit/>
          </a:bodyPr>
          <a:lstStyle/>
          <a:p>
            <a:pPr algn="ctr"/>
            <a:r>
              <a:rPr lang="en-US" sz="1400" b="1" smtClean="0">
                <a:solidFill>
                  <a:srgbClr val="FF0000"/>
                </a:solidFill>
              </a:rPr>
              <a:t>Fase Perencanaan</a:t>
            </a:r>
          </a:p>
          <a:p>
            <a:pPr algn="ctr"/>
            <a:r>
              <a:rPr lang="en-US" sz="1400" b="1" smtClean="0">
                <a:solidFill>
                  <a:srgbClr val="FF0000"/>
                </a:solidFill>
              </a:rPr>
              <a:t>Detail Engineering Design</a:t>
            </a:r>
            <a:endParaRPr lang="en-US" sz="1400" b="1">
              <a:solidFill>
                <a:srgbClr val="FF0000"/>
              </a:solidFill>
            </a:endParaRPr>
          </a:p>
        </p:txBody>
      </p:sp>
      <p:sp>
        <p:nvSpPr>
          <p:cNvPr id="2" name="Rounded Rectangle 1"/>
          <p:cNvSpPr/>
          <p:nvPr/>
        </p:nvSpPr>
        <p:spPr>
          <a:xfrm>
            <a:off x="272586" y="955373"/>
            <a:ext cx="2311756" cy="1190016"/>
          </a:xfrm>
          <a:prstGeom prst="roundRect">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72586" y="3299608"/>
            <a:ext cx="2311756" cy="1502748"/>
          </a:xfrm>
          <a:prstGeom prst="roundRect">
            <a:avLst/>
          </a:prstGeom>
          <a:noFill/>
          <a:ln w="381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72586" y="5105150"/>
            <a:ext cx="2311756" cy="1261884"/>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2" idx="2"/>
            <a:endCxn id="35" idx="0"/>
          </p:cNvCxnSpPr>
          <p:nvPr/>
        </p:nvCxnSpPr>
        <p:spPr>
          <a:xfrm>
            <a:off x="1428464" y="2145389"/>
            <a:ext cx="0" cy="115421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0" name="Straight Arrow Connector 39"/>
          <p:cNvCxnSpPr>
            <a:endCxn id="39" idx="0"/>
          </p:cNvCxnSpPr>
          <p:nvPr/>
        </p:nvCxnSpPr>
        <p:spPr>
          <a:xfrm>
            <a:off x="1428464" y="4802356"/>
            <a:ext cx="0" cy="30279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p:nvPr/>
        </p:nvCxnSpPr>
        <p:spPr>
          <a:xfrm>
            <a:off x="7113130" y="3911209"/>
            <a:ext cx="44016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a:off x="7113130" y="5777639"/>
            <a:ext cx="44015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3" name="Rounded Rectangle 22"/>
          <p:cNvSpPr/>
          <p:nvPr/>
        </p:nvSpPr>
        <p:spPr>
          <a:xfrm>
            <a:off x="124539" y="692727"/>
            <a:ext cx="2604655" cy="5888182"/>
          </a:xfrm>
          <a:prstGeom prst="round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738237" y="69565"/>
            <a:ext cx="1324658" cy="646331"/>
          </a:xfrm>
          <a:prstGeom prst="rect">
            <a:avLst/>
          </a:prstGeom>
          <a:noFill/>
        </p:spPr>
        <p:txBody>
          <a:bodyPr wrap="none" rtlCol="0">
            <a:spAutoFit/>
          </a:bodyPr>
          <a:lstStyle/>
          <a:p>
            <a:pPr algn="ctr"/>
            <a:r>
              <a:rPr lang="en-US" sz="1200" b="1" smtClean="0"/>
              <a:t>Pengembangan</a:t>
            </a:r>
          </a:p>
          <a:p>
            <a:pPr algn="ctr"/>
            <a:r>
              <a:rPr lang="en-US" sz="1200" b="1" smtClean="0"/>
              <a:t>Tingkat model</a:t>
            </a:r>
          </a:p>
          <a:p>
            <a:pPr algn="ctr"/>
            <a:r>
              <a:rPr lang="en-US" sz="1200" b="1" smtClean="0"/>
              <a:t>Fase Perencanaan</a:t>
            </a:r>
            <a:endParaRPr lang="en-US" sz="1200" b="1"/>
          </a:p>
        </p:txBody>
      </p:sp>
      <p:sp>
        <p:nvSpPr>
          <p:cNvPr id="62" name="TextBox 61"/>
          <p:cNvSpPr txBox="1"/>
          <p:nvPr/>
        </p:nvSpPr>
        <p:spPr>
          <a:xfrm>
            <a:off x="7386774" y="-30778"/>
            <a:ext cx="4605043" cy="307777"/>
          </a:xfrm>
          <a:prstGeom prst="rect">
            <a:avLst/>
          </a:prstGeom>
          <a:noFill/>
        </p:spPr>
        <p:txBody>
          <a:bodyPr wrap="none" rtlCol="0">
            <a:spAutoFit/>
          </a:bodyPr>
          <a:lstStyle/>
          <a:p>
            <a:r>
              <a:rPr lang="en-US" sz="1400" b="1" smtClean="0"/>
              <a:t>Hipotesis turunan 1: LOD terhadap energi dan emisi Karbon</a:t>
            </a:r>
            <a:endParaRPr lang="en-US" sz="1400" b="1"/>
          </a:p>
        </p:txBody>
      </p:sp>
      <p:sp>
        <p:nvSpPr>
          <p:cNvPr id="51" name="TextBox 50"/>
          <p:cNvSpPr txBox="1"/>
          <p:nvPr/>
        </p:nvSpPr>
        <p:spPr>
          <a:xfrm rot="16200000">
            <a:off x="8710732" y="3395604"/>
            <a:ext cx="5501155" cy="1077218"/>
          </a:xfrm>
          <a:prstGeom prst="rect">
            <a:avLst/>
          </a:prstGeom>
          <a:solidFill>
            <a:srgbClr val="FF0000"/>
          </a:solidFill>
        </p:spPr>
        <p:txBody>
          <a:bodyPr wrap="square" rtlCol="0">
            <a:spAutoFit/>
          </a:bodyPr>
          <a:lstStyle/>
          <a:p>
            <a:pPr algn="ctr"/>
            <a:r>
              <a:rPr lang="en-US" sz="1600" b="1" smtClean="0"/>
              <a:t>Semakin tinggi LOD</a:t>
            </a:r>
          </a:p>
          <a:p>
            <a:pPr algn="ctr"/>
            <a:r>
              <a:rPr lang="en-US" sz="1600" b="1" smtClean="0"/>
              <a:t>Semakin lengkap informasi bangunan</a:t>
            </a:r>
          </a:p>
          <a:p>
            <a:pPr algn="ctr"/>
            <a:r>
              <a:rPr lang="en-US" sz="1600" b="1" smtClean="0"/>
              <a:t>Semakin meningkat jumlah dan jenis informasi energi bangunan</a:t>
            </a:r>
            <a:endParaRPr lang="en-US" sz="1600" b="1"/>
          </a:p>
        </p:txBody>
      </p:sp>
      <p:sp>
        <p:nvSpPr>
          <p:cNvPr id="31" name="Down Arrow 30"/>
          <p:cNvSpPr/>
          <p:nvPr/>
        </p:nvSpPr>
        <p:spPr>
          <a:xfrm>
            <a:off x="10405492" y="1204719"/>
            <a:ext cx="517207" cy="55290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525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23455" y="758885"/>
            <a:ext cx="2327563" cy="734291"/>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mtClean="0"/>
              <a:t>BIM Authoring Software</a:t>
            </a:r>
            <a:endParaRPr lang="en-US"/>
          </a:p>
        </p:txBody>
      </p:sp>
      <p:sp>
        <p:nvSpPr>
          <p:cNvPr id="6" name="Right Arrow 5"/>
          <p:cNvSpPr/>
          <p:nvPr/>
        </p:nvSpPr>
        <p:spPr>
          <a:xfrm>
            <a:off x="2951018" y="890503"/>
            <a:ext cx="500106" cy="471054"/>
          </a:xfrm>
          <a:prstGeom prst="rightArrow">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ounded Rectangle 6"/>
          <p:cNvSpPr/>
          <p:nvPr/>
        </p:nvSpPr>
        <p:spPr>
          <a:xfrm>
            <a:off x="3466967" y="758885"/>
            <a:ext cx="1558328" cy="734291"/>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mtClean="0"/>
              <a:t>BIM Model</a:t>
            </a:r>
            <a:endParaRPr lang="en-US"/>
          </a:p>
        </p:txBody>
      </p:sp>
      <p:sp>
        <p:nvSpPr>
          <p:cNvPr id="8" name="Right Arrow 7"/>
          <p:cNvSpPr/>
          <p:nvPr/>
        </p:nvSpPr>
        <p:spPr>
          <a:xfrm>
            <a:off x="5022210" y="890503"/>
            <a:ext cx="519034" cy="471054"/>
          </a:xfrm>
          <a:prstGeom prst="rightArrow">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ounded Rectangle 8"/>
          <p:cNvSpPr/>
          <p:nvPr/>
        </p:nvSpPr>
        <p:spPr>
          <a:xfrm>
            <a:off x="5541244" y="758885"/>
            <a:ext cx="2417306" cy="734291"/>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mtClean="0"/>
              <a:t>BIM Energy Simulation (Integrasi penuh)</a:t>
            </a:r>
            <a:endParaRPr lang="en-US"/>
          </a:p>
        </p:txBody>
      </p:sp>
      <p:sp>
        <p:nvSpPr>
          <p:cNvPr id="10" name="Right Arrow 9"/>
          <p:cNvSpPr/>
          <p:nvPr/>
        </p:nvSpPr>
        <p:spPr>
          <a:xfrm>
            <a:off x="7958551" y="890503"/>
            <a:ext cx="515948" cy="471054"/>
          </a:xfrm>
          <a:prstGeom prst="rightArrow">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ounded Rectangle 10"/>
          <p:cNvSpPr/>
          <p:nvPr/>
        </p:nvSpPr>
        <p:spPr>
          <a:xfrm>
            <a:off x="8474498" y="464687"/>
            <a:ext cx="3504141" cy="1277871"/>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a:t>Hasil</a:t>
            </a:r>
          </a:p>
          <a:p>
            <a:pPr algn="ctr"/>
            <a:r>
              <a:rPr lang="en-US" sz="1400"/>
              <a:t>(</a:t>
            </a:r>
            <a:r>
              <a:rPr lang="en-US" sz="1400" smtClean="0"/>
              <a:t>Visualisasi 3D hasil simulasi energi operasional, </a:t>
            </a:r>
            <a:r>
              <a:rPr lang="en-US" sz="1400"/>
              <a:t>kalkulasi </a:t>
            </a:r>
            <a:r>
              <a:rPr lang="en-US" sz="1400" smtClean="0"/>
              <a:t>embodied energy dan emisi karbon, dan dokumentasi berupa data BIM model, grafik, dan spreadsheet)</a:t>
            </a:r>
            <a:endParaRPr lang="en-US" sz="1400"/>
          </a:p>
        </p:txBody>
      </p:sp>
      <p:sp>
        <p:nvSpPr>
          <p:cNvPr id="12" name="Rounded Rectangle 11"/>
          <p:cNvSpPr/>
          <p:nvPr/>
        </p:nvSpPr>
        <p:spPr>
          <a:xfrm>
            <a:off x="623455" y="2148719"/>
            <a:ext cx="2327563" cy="734291"/>
          </a:xfrm>
          <a:prstGeom prst="round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mtClean="0"/>
              <a:t>BIM Authoring Software</a:t>
            </a:r>
            <a:endParaRPr lang="en-US"/>
          </a:p>
        </p:txBody>
      </p:sp>
      <p:sp>
        <p:nvSpPr>
          <p:cNvPr id="13" name="Right Arrow 12"/>
          <p:cNvSpPr/>
          <p:nvPr/>
        </p:nvSpPr>
        <p:spPr>
          <a:xfrm>
            <a:off x="2951018" y="2280337"/>
            <a:ext cx="515950" cy="471054"/>
          </a:xfrm>
          <a:prstGeom prst="rightArrow">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ounded Rectangle 13"/>
          <p:cNvSpPr/>
          <p:nvPr/>
        </p:nvSpPr>
        <p:spPr>
          <a:xfrm>
            <a:off x="3462805" y="2148719"/>
            <a:ext cx="1558328" cy="734291"/>
          </a:xfrm>
          <a:prstGeom prst="round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mtClean="0"/>
              <a:t>BIM Model</a:t>
            </a:r>
            <a:endParaRPr lang="en-US"/>
          </a:p>
        </p:txBody>
      </p:sp>
      <p:sp>
        <p:nvSpPr>
          <p:cNvPr id="15" name="Right Arrow 14"/>
          <p:cNvSpPr/>
          <p:nvPr/>
        </p:nvSpPr>
        <p:spPr>
          <a:xfrm>
            <a:off x="5021134" y="2280337"/>
            <a:ext cx="520110" cy="471054"/>
          </a:xfrm>
          <a:prstGeom prst="rightArrow">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ounded Rectangle 15"/>
          <p:cNvSpPr/>
          <p:nvPr/>
        </p:nvSpPr>
        <p:spPr>
          <a:xfrm>
            <a:off x="5532920" y="2148719"/>
            <a:ext cx="2417306" cy="734291"/>
          </a:xfrm>
          <a:prstGeom prst="round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mtClean="0"/>
              <a:t>BIM Energy Simulation (integrasi sebagian)</a:t>
            </a:r>
            <a:endParaRPr lang="en-US"/>
          </a:p>
        </p:txBody>
      </p:sp>
      <p:sp>
        <p:nvSpPr>
          <p:cNvPr id="17" name="Right Arrow 16"/>
          <p:cNvSpPr/>
          <p:nvPr/>
        </p:nvSpPr>
        <p:spPr>
          <a:xfrm>
            <a:off x="7958551" y="2280337"/>
            <a:ext cx="515948" cy="471054"/>
          </a:xfrm>
          <a:prstGeom prst="rightArrow">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ounded Rectangle 18"/>
          <p:cNvSpPr/>
          <p:nvPr/>
        </p:nvSpPr>
        <p:spPr>
          <a:xfrm>
            <a:off x="5532920" y="3059444"/>
            <a:ext cx="2417306" cy="734291"/>
          </a:xfrm>
          <a:prstGeom prst="round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mtClean="0"/>
              <a:t>Database dari platform lain</a:t>
            </a:r>
            <a:endParaRPr lang="en-US"/>
          </a:p>
        </p:txBody>
      </p:sp>
      <p:cxnSp>
        <p:nvCxnSpPr>
          <p:cNvPr id="21" name="Straight Arrow Connector 20"/>
          <p:cNvCxnSpPr>
            <a:stCxn id="19" idx="0"/>
            <a:endCxn id="16" idx="2"/>
          </p:cNvCxnSpPr>
          <p:nvPr/>
        </p:nvCxnSpPr>
        <p:spPr>
          <a:xfrm flipV="1">
            <a:off x="6741573" y="2883010"/>
            <a:ext cx="0" cy="176434"/>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22" name="Rounded Rectangle 21"/>
          <p:cNvSpPr/>
          <p:nvPr/>
        </p:nvSpPr>
        <p:spPr>
          <a:xfrm>
            <a:off x="623455" y="4215659"/>
            <a:ext cx="2327563" cy="734291"/>
          </a:xfrm>
          <a:prstGeom prst="round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smtClean="0"/>
              <a:t>BIM Authoring Software</a:t>
            </a:r>
            <a:endParaRPr lang="en-US"/>
          </a:p>
        </p:txBody>
      </p:sp>
      <p:sp>
        <p:nvSpPr>
          <p:cNvPr id="23" name="Right Arrow 22"/>
          <p:cNvSpPr/>
          <p:nvPr/>
        </p:nvSpPr>
        <p:spPr>
          <a:xfrm>
            <a:off x="2951017" y="4347277"/>
            <a:ext cx="500107" cy="471054"/>
          </a:xfrm>
          <a:prstGeom prst="rightArrow">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ounded Rectangle 23"/>
          <p:cNvSpPr/>
          <p:nvPr/>
        </p:nvSpPr>
        <p:spPr>
          <a:xfrm>
            <a:off x="3451124" y="4215659"/>
            <a:ext cx="1570009" cy="734291"/>
          </a:xfrm>
          <a:prstGeom prst="round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smtClean="0"/>
              <a:t>Export to .gbxml model type</a:t>
            </a:r>
            <a:endParaRPr lang="en-US" sz="1600"/>
          </a:p>
        </p:txBody>
      </p:sp>
      <p:sp>
        <p:nvSpPr>
          <p:cNvPr id="25" name="Right Arrow 24"/>
          <p:cNvSpPr/>
          <p:nvPr/>
        </p:nvSpPr>
        <p:spPr>
          <a:xfrm>
            <a:off x="5021134" y="4347277"/>
            <a:ext cx="520110" cy="471054"/>
          </a:xfrm>
          <a:prstGeom prst="rightArrow">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ounded Rectangle 25"/>
          <p:cNvSpPr/>
          <p:nvPr/>
        </p:nvSpPr>
        <p:spPr>
          <a:xfrm>
            <a:off x="5532920" y="4215659"/>
            <a:ext cx="2417306" cy="734291"/>
          </a:xfrm>
          <a:prstGeom prst="round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600" smtClean="0"/>
              <a:t>Building Energy Simulation</a:t>
            </a:r>
          </a:p>
          <a:p>
            <a:pPr algn="ctr"/>
            <a:r>
              <a:rPr lang="en-US" sz="1600" smtClean="0"/>
              <a:t>(Platform lain)</a:t>
            </a:r>
            <a:endParaRPr lang="en-US" sz="1600"/>
          </a:p>
        </p:txBody>
      </p:sp>
      <p:sp>
        <p:nvSpPr>
          <p:cNvPr id="27" name="Right Arrow 26"/>
          <p:cNvSpPr/>
          <p:nvPr/>
        </p:nvSpPr>
        <p:spPr>
          <a:xfrm>
            <a:off x="7958551" y="4347277"/>
            <a:ext cx="515948" cy="471054"/>
          </a:xfrm>
          <a:prstGeom prst="rightArrow">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ounded Rectangle 28"/>
          <p:cNvSpPr/>
          <p:nvPr/>
        </p:nvSpPr>
        <p:spPr>
          <a:xfrm>
            <a:off x="5532920" y="5214324"/>
            <a:ext cx="2417306" cy="734291"/>
          </a:xfrm>
          <a:prstGeom prst="round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smtClean="0"/>
              <a:t>Database dari platform lain</a:t>
            </a:r>
            <a:endParaRPr lang="en-US"/>
          </a:p>
        </p:txBody>
      </p:sp>
      <p:cxnSp>
        <p:nvCxnSpPr>
          <p:cNvPr id="30" name="Straight Arrow Connector 29"/>
          <p:cNvCxnSpPr>
            <a:stCxn id="29" idx="0"/>
            <a:endCxn id="26" idx="2"/>
          </p:cNvCxnSpPr>
          <p:nvPr/>
        </p:nvCxnSpPr>
        <p:spPr>
          <a:xfrm flipV="1">
            <a:off x="6741573" y="4949950"/>
            <a:ext cx="0" cy="264374"/>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
        <p:nvSpPr>
          <p:cNvPr id="31" name="TextBox 30"/>
          <p:cNvSpPr txBox="1"/>
          <p:nvPr/>
        </p:nvSpPr>
        <p:spPr>
          <a:xfrm>
            <a:off x="0" y="0"/>
            <a:ext cx="9603719" cy="584775"/>
          </a:xfrm>
          <a:prstGeom prst="rect">
            <a:avLst/>
          </a:prstGeom>
          <a:noFill/>
        </p:spPr>
        <p:txBody>
          <a:bodyPr wrap="none" rtlCol="0">
            <a:spAutoFit/>
          </a:bodyPr>
          <a:lstStyle/>
          <a:p>
            <a:r>
              <a:rPr lang="en-US" sz="1600" b="1" smtClean="0"/>
              <a:t>Hipotesis turunan 2: Interoperability-energi dan emisi karbon, terdapat 3 jenis interoperability yang memandu </a:t>
            </a:r>
          </a:p>
          <a:p>
            <a:r>
              <a:rPr lang="en-US" sz="1600" b="1" smtClean="0"/>
              <a:t>proses perancangan bangunan rendah energi dan emisi karbon</a:t>
            </a:r>
            <a:endParaRPr lang="en-US" sz="1600" b="1"/>
          </a:p>
        </p:txBody>
      </p:sp>
      <p:sp>
        <p:nvSpPr>
          <p:cNvPr id="2" name="TextBox 1"/>
          <p:cNvSpPr txBox="1"/>
          <p:nvPr/>
        </p:nvSpPr>
        <p:spPr>
          <a:xfrm>
            <a:off x="380748" y="447580"/>
            <a:ext cx="3365345" cy="369332"/>
          </a:xfrm>
          <a:prstGeom prst="rect">
            <a:avLst/>
          </a:prstGeom>
          <a:noFill/>
        </p:spPr>
        <p:txBody>
          <a:bodyPr wrap="none" rtlCol="0">
            <a:spAutoFit/>
          </a:bodyPr>
          <a:lstStyle/>
          <a:p>
            <a:r>
              <a:rPr lang="en-US" b="1" smtClean="0"/>
              <a:t>1: Single Platform, Full integrated</a:t>
            </a:r>
            <a:endParaRPr lang="en-US" b="1"/>
          </a:p>
        </p:txBody>
      </p:sp>
      <p:sp>
        <p:nvSpPr>
          <p:cNvPr id="32" name="TextBox 31"/>
          <p:cNvSpPr txBox="1"/>
          <p:nvPr/>
        </p:nvSpPr>
        <p:spPr>
          <a:xfrm>
            <a:off x="380748" y="1821573"/>
            <a:ext cx="3476914" cy="369332"/>
          </a:xfrm>
          <a:prstGeom prst="rect">
            <a:avLst/>
          </a:prstGeom>
          <a:noFill/>
        </p:spPr>
        <p:txBody>
          <a:bodyPr wrap="none" rtlCol="0">
            <a:spAutoFit/>
          </a:bodyPr>
          <a:lstStyle/>
          <a:p>
            <a:r>
              <a:rPr lang="en-US" b="1" smtClean="0"/>
              <a:t>2: Multi Platform, 1 jenis data BIM</a:t>
            </a:r>
            <a:endParaRPr lang="en-US" b="1"/>
          </a:p>
        </p:txBody>
      </p:sp>
      <p:sp>
        <p:nvSpPr>
          <p:cNvPr id="33" name="TextBox 32"/>
          <p:cNvSpPr txBox="1"/>
          <p:nvPr/>
        </p:nvSpPr>
        <p:spPr>
          <a:xfrm>
            <a:off x="318361" y="3898237"/>
            <a:ext cx="5376087" cy="369332"/>
          </a:xfrm>
          <a:prstGeom prst="rect">
            <a:avLst/>
          </a:prstGeom>
          <a:noFill/>
        </p:spPr>
        <p:txBody>
          <a:bodyPr wrap="none" rtlCol="0">
            <a:spAutoFit/>
          </a:bodyPr>
          <a:lstStyle/>
          <a:p>
            <a:r>
              <a:rPr lang="en-US" b="1" smtClean="0"/>
              <a:t>3: Multi-platform dan kolaborasi lebih dari 1 jenis data</a:t>
            </a:r>
            <a:endParaRPr lang="en-US" b="1"/>
          </a:p>
        </p:txBody>
      </p:sp>
      <p:sp>
        <p:nvSpPr>
          <p:cNvPr id="4" name="Rectangle 3"/>
          <p:cNvSpPr/>
          <p:nvPr/>
        </p:nvSpPr>
        <p:spPr>
          <a:xfrm>
            <a:off x="44667" y="5534561"/>
            <a:ext cx="5045946" cy="1323439"/>
          </a:xfrm>
          <a:prstGeom prst="rect">
            <a:avLst/>
          </a:prstGeom>
        </p:spPr>
        <p:txBody>
          <a:bodyPr wrap="square">
            <a:spAutoFit/>
          </a:bodyPr>
          <a:lstStyle/>
          <a:p>
            <a:r>
              <a:rPr lang="en-US" sz="1600" smtClean="0"/>
              <a:t>Interoperability dalam BIM berperan untuk memproses data bangunan yang telah dikumpulkan menjadi data energi dan emisi karbon bangunan untuk dinilai agar dapat mencapai kondisi desain bangunan yang rendah energi dan emisi karbon.</a:t>
            </a:r>
          </a:p>
        </p:txBody>
      </p:sp>
      <p:sp>
        <p:nvSpPr>
          <p:cNvPr id="34" name="Rounded Rectangle 33"/>
          <p:cNvSpPr/>
          <p:nvPr/>
        </p:nvSpPr>
        <p:spPr>
          <a:xfrm>
            <a:off x="8474498" y="2112455"/>
            <a:ext cx="3504141" cy="1681280"/>
          </a:xfrm>
          <a:prstGeom prst="roundRect">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a:t>Hasil</a:t>
            </a:r>
          </a:p>
          <a:p>
            <a:pPr algn="ctr"/>
            <a:r>
              <a:rPr lang="en-US" sz="1400"/>
              <a:t>(</a:t>
            </a:r>
            <a:r>
              <a:rPr lang="en-US" sz="1400" smtClean="0"/>
              <a:t>Visualisasi 3D hasil simulasi energi operasional, </a:t>
            </a:r>
            <a:r>
              <a:rPr lang="en-US" sz="1400"/>
              <a:t>kalkulasi </a:t>
            </a:r>
            <a:r>
              <a:rPr lang="en-US" sz="1400" smtClean="0"/>
              <a:t>embodied energy dan emisi karbon, dan dokumentasi berupa data BIM model, grafik, dan spreadsheet)</a:t>
            </a:r>
            <a:endParaRPr lang="en-US" sz="1400"/>
          </a:p>
        </p:txBody>
      </p:sp>
      <p:sp>
        <p:nvSpPr>
          <p:cNvPr id="35" name="Rounded Rectangle 34"/>
          <p:cNvSpPr/>
          <p:nvPr/>
        </p:nvSpPr>
        <p:spPr>
          <a:xfrm>
            <a:off x="8474498" y="4215659"/>
            <a:ext cx="3504141" cy="1681280"/>
          </a:xfrm>
          <a:prstGeom prst="round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400"/>
              <a:t>Hasil</a:t>
            </a:r>
          </a:p>
          <a:p>
            <a:pPr algn="ctr"/>
            <a:r>
              <a:rPr lang="en-US" sz="1400"/>
              <a:t>(</a:t>
            </a:r>
            <a:r>
              <a:rPr lang="en-US" sz="1400" smtClean="0"/>
              <a:t>Visualisasi 3D hasil simulasi energi operasional, </a:t>
            </a:r>
            <a:r>
              <a:rPr lang="en-US" sz="1400"/>
              <a:t>kalkulasi </a:t>
            </a:r>
            <a:r>
              <a:rPr lang="en-US" sz="1400" smtClean="0"/>
              <a:t>embodied energy dan emisi karbon, dan dokumentasi berupa data BIM model, grafik, dan spreadsheet)</a:t>
            </a:r>
            <a:endParaRPr lang="en-US" sz="1400"/>
          </a:p>
        </p:txBody>
      </p:sp>
    </p:spTree>
    <p:extLst>
      <p:ext uri="{BB962C8B-B14F-4D97-AF65-F5344CB8AC3E}">
        <p14:creationId xmlns:p14="http://schemas.microsoft.com/office/powerpoint/2010/main" val="600519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smtClean="0"/>
              <a:t>Open BIM 6D Interoperability</a:t>
            </a:r>
            <a:endParaRPr lang="en-US"/>
          </a:p>
        </p:txBody>
      </p:sp>
      <p:sp>
        <p:nvSpPr>
          <p:cNvPr id="4" name="TextBox 3"/>
          <p:cNvSpPr txBox="1"/>
          <p:nvPr/>
        </p:nvSpPr>
        <p:spPr>
          <a:xfrm>
            <a:off x="111201" y="1797655"/>
            <a:ext cx="5297156" cy="369332"/>
          </a:xfrm>
          <a:prstGeom prst="rect">
            <a:avLst/>
          </a:prstGeom>
          <a:noFill/>
        </p:spPr>
        <p:txBody>
          <a:bodyPr wrap="none" rtlCol="0">
            <a:spAutoFit/>
          </a:bodyPr>
          <a:lstStyle/>
          <a:p>
            <a:r>
              <a:rPr lang="en-US" b="1" u="sng" smtClean="0"/>
              <a:t>Embodied Energy Material dan Emisi Karbon Material</a:t>
            </a:r>
            <a:endParaRPr lang="en-US" b="1" u="sng"/>
          </a:p>
        </p:txBody>
      </p:sp>
      <p:sp>
        <p:nvSpPr>
          <p:cNvPr id="5" name="Rounded Rectangle 4"/>
          <p:cNvSpPr/>
          <p:nvPr/>
        </p:nvSpPr>
        <p:spPr>
          <a:xfrm>
            <a:off x="111201" y="2959007"/>
            <a:ext cx="1724297" cy="587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BIM Model </a:t>
            </a:r>
            <a:endParaRPr lang="en-US"/>
          </a:p>
        </p:txBody>
      </p:sp>
      <p:sp>
        <p:nvSpPr>
          <p:cNvPr id="6" name="TextBox 5"/>
          <p:cNvSpPr txBox="1"/>
          <p:nvPr/>
        </p:nvSpPr>
        <p:spPr>
          <a:xfrm>
            <a:off x="133674" y="3532151"/>
            <a:ext cx="1746825" cy="523220"/>
          </a:xfrm>
          <a:prstGeom prst="rect">
            <a:avLst/>
          </a:prstGeom>
          <a:noFill/>
        </p:spPr>
        <p:txBody>
          <a:bodyPr wrap="none" rtlCol="0">
            <a:spAutoFit/>
          </a:bodyPr>
          <a:lstStyle/>
          <a:p>
            <a:pPr algn="ctr"/>
            <a:r>
              <a:rPr lang="en-US" sz="1400" smtClean="0"/>
              <a:t>Format data:</a:t>
            </a:r>
          </a:p>
          <a:p>
            <a:pPr algn="ctr"/>
            <a:r>
              <a:rPr lang="en-US" sz="1400" smtClean="0"/>
              <a:t>.RVT, .PLN, .FCstd, dll.</a:t>
            </a:r>
            <a:endParaRPr lang="en-US" sz="1400"/>
          </a:p>
        </p:txBody>
      </p:sp>
      <p:cxnSp>
        <p:nvCxnSpPr>
          <p:cNvPr id="10" name="Straight Arrow Connector 9"/>
          <p:cNvCxnSpPr>
            <a:stCxn id="5" idx="3"/>
          </p:cNvCxnSpPr>
          <p:nvPr/>
        </p:nvCxnSpPr>
        <p:spPr>
          <a:xfrm>
            <a:off x="1835498" y="3252922"/>
            <a:ext cx="731520" cy="6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567018" y="2959007"/>
            <a:ext cx="1724297" cy="587829"/>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Ekspor data</a:t>
            </a:r>
            <a:endParaRPr lang="en-US"/>
          </a:p>
        </p:txBody>
      </p:sp>
      <p:sp>
        <p:nvSpPr>
          <p:cNvPr id="12" name="TextBox 11"/>
          <p:cNvSpPr txBox="1"/>
          <p:nvPr/>
        </p:nvSpPr>
        <p:spPr>
          <a:xfrm>
            <a:off x="2867922" y="3532151"/>
            <a:ext cx="1122487" cy="523220"/>
          </a:xfrm>
          <a:prstGeom prst="rect">
            <a:avLst/>
          </a:prstGeom>
          <a:noFill/>
        </p:spPr>
        <p:txBody>
          <a:bodyPr wrap="none" rtlCol="0">
            <a:spAutoFit/>
          </a:bodyPr>
          <a:lstStyle/>
          <a:p>
            <a:pPr algn="ctr"/>
            <a:r>
              <a:rPr lang="en-US" sz="1400" smtClean="0"/>
              <a:t>Format data:</a:t>
            </a:r>
          </a:p>
          <a:p>
            <a:pPr algn="ctr"/>
            <a:r>
              <a:rPr lang="en-US" sz="1400" smtClean="0"/>
              <a:t>.IFC</a:t>
            </a:r>
            <a:endParaRPr lang="en-US" sz="1400"/>
          </a:p>
        </p:txBody>
      </p:sp>
      <p:sp>
        <p:nvSpPr>
          <p:cNvPr id="13" name="Rounded Rectangle 12"/>
          <p:cNvSpPr/>
          <p:nvPr/>
        </p:nvSpPr>
        <p:spPr>
          <a:xfrm>
            <a:off x="5022835" y="2959007"/>
            <a:ext cx="1724297" cy="587829"/>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rPr>
              <a:t>Quantity Take Off </a:t>
            </a:r>
            <a:endParaRPr lang="en-US">
              <a:ln w="0"/>
              <a:solidFill>
                <a:schemeClr val="tx1"/>
              </a:solidFill>
              <a:effectLst>
                <a:outerShdw blurRad="38100" dist="19050" dir="2700000" algn="tl" rotWithShape="0">
                  <a:schemeClr val="dk1">
                    <a:alpha val="40000"/>
                  </a:schemeClr>
                </a:outerShdw>
              </a:effectLst>
            </a:endParaRPr>
          </a:p>
        </p:txBody>
      </p:sp>
      <p:cxnSp>
        <p:nvCxnSpPr>
          <p:cNvPr id="14" name="Straight Arrow Connector 13"/>
          <p:cNvCxnSpPr/>
          <p:nvPr/>
        </p:nvCxnSpPr>
        <p:spPr>
          <a:xfrm>
            <a:off x="4291315" y="3252922"/>
            <a:ext cx="731520" cy="6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022835" y="3963577"/>
            <a:ext cx="1724297" cy="587829"/>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ln w="0"/>
                <a:solidFill>
                  <a:schemeClr val="tx1"/>
                </a:solidFill>
                <a:effectLst>
                  <a:outerShdw blurRad="38100" dist="19050" dir="2700000" algn="tl" rotWithShape="0">
                    <a:schemeClr val="dk1">
                      <a:alpha val="40000"/>
                    </a:schemeClr>
                  </a:outerShdw>
                </a:effectLst>
              </a:rPr>
              <a:t>Input Data Intensitas Energi Material dan Faktor Emisi</a:t>
            </a:r>
            <a:endParaRPr lang="en-US" sz="1200">
              <a:ln w="0"/>
              <a:solidFill>
                <a:schemeClr val="tx1"/>
              </a:solidFill>
              <a:effectLst>
                <a:outerShdw blurRad="38100" dist="19050" dir="2700000" algn="tl" rotWithShape="0">
                  <a:schemeClr val="dk1">
                    <a:alpha val="40000"/>
                  </a:schemeClr>
                </a:outerShdw>
              </a:effectLst>
            </a:endParaRPr>
          </a:p>
        </p:txBody>
      </p:sp>
      <p:cxnSp>
        <p:nvCxnSpPr>
          <p:cNvPr id="17" name="Straight Arrow Connector 16"/>
          <p:cNvCxnSpPr>
            <a:stCxn id="15" idx="0"/>
            <a:endCxn id="13" idx="2"/>
          </p:cNvCxnSpPr>
          <p:nvPr/>
        </p:nvCxnSpPr>
        <p:spPr>
          <a:xfrm flipV="1">
            <a:off x="5884984" y="3546836"/>
            <a:ext cx="0" cy="416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60429" y="2329698"/>
            <a:ext cx="1449107" cy="646331"/>
          </a:xfrm>
          <a:prstGeom prst="rect">
            <a:avLst/>
          </a:prstGeom>
          <a:noFill/>
        </p:spPr>
        <p:txBody>
          <a:bodyPr wrap="square" rtlCol="0">
            <a:spAutoFit/>
          </a:bodyPr>
          <a:lstStyle/>
          <a:p>
            <a:pPr algn="ctr"/>
            <a:r>
              <a:rPr lang="en-US" sz="1200" smtClean="0"/>
              <a:t>Platform: Revit, ArchiCAD, FreeCAD, AllPlan, dll.</a:t>
            </a:r>
            <a:endParaRPr lang="en-US" sz="1200"/>
          </a:p>
        </p:txBody>
      </p:sp>
      <p:sp>
        <p:nvSpPr>
          <p:cNvPr id="22" name="Rounded Rectangle 21"/>
          <p:cNvSpPr/>
          <p:nvPr/>
        </p:nvSpPr>
        <p:spPr>
          <a:xfrm>
            <a:off x="7158494" y="2959007"/>
            <a:ext cx="1724297" cy="58782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ln w="0"/>
                <a:solidFill>
                  <a:schemeClr val="tx1"/>
                </a:solidFill>
                <a:effectLst>
                  <a:outerShdw blurRad="38100" dist="19050" dir="2700000" algn="tl" rotWithShape="0">
                    <a:schemeClr val="dk1">
                      <a:alpha val="40000"/>
                    </a:schemeClr>
                  </a:outerShdw>
                </a:effectLst>
              </a:rPr>
              <a:t>Hasil perhitungan Embodied Energy dan Emisi Karbon Material</a:t>
            </a:r>
            <a:endParaRPr lang="en-US" sz="1200">
              <a:ln w="0"/>
              <a:solidFill>
                <a:schemeClr val="tx1"/>
              </a:solidFill>
              <a:effectLst>
                <a:outerShdw blurRad="38100" dist="19050" dir="2700000" algn="tl" rotWithShape="0">
                  <a:schemeClr val="dk1">
                    <a:alpha val="40000"/>
                  </a:schemeClr>
                </a:outerShdw>
              </a:effectLst>
            </a:endParaRPr>
          </a:p>
        </p:txBody>
      </p:sp>
      <p:cxnSp>
        <p:nvCxnSpPr>
          <p:cNvPr id="24" name="Straight Arrow Connector 23"/>
          <p:cNvCxnSpPr>
            <a:stCxn id="13" idx="3"/>
            <a:endCxn id="22" idx="1"/>
          </p:cNvCxnSpPr>
          <p:nvPr/>
        </p:nvCxnSpPr>
        <p:spPr>
          <a:xfrm>
            <a:off x="6747132" y="3252922"/>
            <a:ext cx="4113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60429" y="4562177"/>
            <a:ext cx="1449107" cy="1015663"/>
          </a:xfrm>
          <a:prstGeom prst="rect">
            <a:avLst/>
          </a:prstGeom>
          <a:noFill/>
        </p:spPr>
        <p:txBody>
          <a:bodyPr wrap="square" rtlCol="0">
            <a:spAutoFit/>
          </a:bodyPr>
          <a:lstStyle/>
          <a:p>
            <a:pPr algn="ctr"/>
            <a:r>
              <a:rPr lang="en-US" sz="1200" smtClean="0"/>
              <a:t>Database dari: ICE, Athena Impact Calculator, Carbo Life Calculator, Tabel Input-Output, dll.</a:t>
            </a:r>
            <a:endParaRPr lang="en-US" sz="1200"/>
          </a:p>
        </p:txBody>
      </p:sp>
      <p:cxnSp>
        <p:nvCxnSpPr>
          <p:cNvPr id="28" name="Straight Arrow Connector 27"/>
          <p:cNvCxnSpPr>
            <a:stCxn id="22" idx="3"/>
            <a:endCxn id="30" idx="1"/>
          </p:cNvCxnSpPr>
          <p:nvPr/>
        </p:nvCxnSpPr>
        <p:spPr>
          <a:xfrm>
            <a:off x="8882791" y="3252922"/>
            <a:ext cx="3856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9268404" y="2959007"/>
            <a:ext cx="1130373" cy="587829"/>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Ekspor data</a:t>
            </a:r>
            <a:endParaRPr lang="en-US" sz="1400"/>
          </a:p>
        </p:txBody>
      </p:sp>
      <p:sp>
        <p:nvSpPr>
          <p:cNvPr id="31" name="TextBox 30"/>
          <p:cNvSpPr txBox="1"/>
          <p:nvPr/>
        </p:nvSpPr>
        <p:spPr>
          <a:xfrm>
            <a:off x="9320722" y="3532151"/>
            <a:ext cx="1137491" cy="523220"/>
          </a:xfrm>
          <a:prstGeom prst="rect">
            <a:avLst/>
          </a:prstGeom>
          <a:noFill/>
        </p:spPr>
        <p:txBody>
          <a:bodyPr wrap="none" rtlCol="0">
            <a:spAutoFit/>
          </a:bodyPr>
          <a:lstStyle/>
          <a:p>
            <a:pPr algn="ctr"/>
            <a:r>
              <a:rPr lang="en-US" sz="1400" smtClean="0"/>
              <a:t>Format data:</a:t>
            </a:r>
          </a:p>
          <a:p>
            <a:pPr algn="ctr"/>
            <a:r>
              <a:rPr lang="en-US" sz="1400" smtClean="0"/>
              <a:t>.CSV, txt, xls</a:t>
            </a:r>
            <a:endParaRPr lang="en-US" sz="1400"/>
          </a:p>
        </p:txBody>
      </p:sp>
      <p:sp>
        <p:nvSpPr>
          <p:cNvPr id="36" name="Rounded Rectangle 35"/>
          <p:cNvSpPr/>
          <p:nvPr/>
        </p:nvSpPr>
        <p:spPr>
          <a:xfrm>
            <a:off x="10728332" y="2482867"/>
            <a:ext cx="1130373" cy="1540107"/>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mtClean="0">
                <a:ln w="0"/>
                <a:solidFill>
                  <a:schemeClr val="tx1"/>
                </a:solidFill>
                <a:effectLst>
                  <a:outerShdw blurRad="38100" dist="19050" dir="2700000" algn="tl" rotWithShape="0">
                    <a:schemeClr val="dk1">
                      <a:alpha val="40000"/>
                    </a:schemeClr>
                  </a:outerShdw>
                </a:effectLst>
              </a:rPr>
              <a:t>Visualisasi Grafis porsi embodied energy dan emisi karbon material</a:t>
            </a:r>
            <a:endParaRPr lang="en-US" sz="1100">
              <a:ln w="0"/>
              <a:solidFill>
                <a:schemeClr val="tx1"/>
              </a:solidFill>
              <a:effectLst>
                <a:outerShdw blurRad="38100" dist="19050" dir="2700000" algn="tl" rotWithShape="0">
                  <a:schemeClr val="dk1">
                    <a:alpha val="40000"/>
                  </a:schemeClr>
                </a:outerShdw>
              </a:effectLst>
            </a:endParaRPr>
          </a:p>
        </p:txBody>
      </p:sp>
      <p:cxnSp>
        <p:nvCxnSpPr>
          <p:cNvPr id="37" name="Straight Arrow Connector 36"/>
          <p:cNvCxnSpPr>
            <a:stCxn id="30" idx="3"/>
            <a:endCxn id="36" idx="1"/>
          </p:cNvCxnSpPr>
          <p:nvPr/>
        </p:nvCxnSpPr>
        <p:spPr>
          <a:xfrm flipV="1">
            <a:off x="10398777" y="3252921"/>
            <a:ext cx="3295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568964" y="2182323"/>
            <a:ext cx="1449107" cy="276999"/>
          </a:xfrm>
          <a:prstGeom prst="rect">
            <a:avLst/>
          </a:prstGeom>
          <a:noFill/>
        </p:spPr>
        <p:txBody>
          <a:bodyPr wrap="square" rtlCol="0">
            <a:spAutoFit/>
          </a:bodyPr>
          <a:lstStyle/>
          <a:p>
            <a:pPr algn="ctr"/>
            <a:r>
              <a:rPr lang="en-US" sz="1200" smtClean="0"/>
              <a:t>Platform: Excel</a:t>
            </a:r>
            <a:endParaRPr lang="en-US" sz="1200"/>
          </a:p>
        </p:txBody>
      </p:sp>
      <p:sp>
        <p:nvSpPr>
          <p:cNvPr id="41" name="TextBox 40"/>
          <p:cNvSpPr txBox="1"/>
          <p:nvPr/>
        </p:nvSpPr>
        <p:spPr>
          <a:xfrm>
            <a:off x="10728332" y="3995881"/>
            <a:ext cx="1137491" cy="523220"/>
          </a:xfrm>
          <a:prstGeom prst="rect">
            <a:avLst/>
          </a:prstGeom>
          <a:noFill/>
        </p:spPr>
        <p:txBody>
          <a:bodyPr wrap="none" rtlCol="0">
            <a:spAutoFit/>
          </a:bodyPr>
          <a:lstStyle/>
          <a:p>
            <a:pPr algn="ctr"/>
            <a:r>
              <a:rPr lang="en-US" sz="1400" smtClean="0"/>
              <a:t>Format data:</a:t>
            </a:r>
          </a:p>
          <a:p>
            <a:pPr algn="ctr"/>
            <a:r>
              <a:rPr lang="en-US" sz="1400" smtClean="0"/>
              <a:t>. xls</a:t>
            </a:r>
            <a:endParaRPr lang="en-US" sz="1400"/>
          </a:p>
        </p:txBody>
      </p:sp>
    </p:spTree>
    <p:extLst>
      <p:ext uri="{BB962C8B-B14F-4D97-AF65-F5344CB8AC3E}">
        <p14:creationId xmlns:p14="http://schemas.microsoft.com/office/powerpoint/2010/main" val="1202455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475" y="890880"/>
            <a:ext cx="1981889" cy="369332"/>
          </a:xfrm>
          <a:prstGeom prst="rect">
            <a:avLst/>
          </a:prstGeom>
          <a:noFill/>
        </p:spPr>
        <p:txBody>
          <a:bodyPr wrap="none" rtlCol="0">
            <a:spAutoFit/>
          </a:bodyPr>
          <a:lstStyle/>
          <a:p>
            <a:r>
              <a:rPr lang="en-US" b="1" u="sng" smtClean="0"/>
              <a:t>Energi Operasional</a:t>
            </a:r>
            <a:endParaRPr lang="en-US" b="1" u="sng"/>
          </a:p>
        </p:txBody>
      </p:sp>
      <p:sp>
        <p:nvSpPr>
          <p:cNvPr id="5" name="Rounded Rectangle 4"/>
          <p:cNvSpPr/>
          <p:nvPr/>
        </p:nvSpPr>
        <p:spPr>
          <a:xfrm>
            <a:off x="251242" y="1843158"/>
            <a:ext cx="1724297" cy="587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BIM Model </a:t>
            </a:r>
            <a:endParaRPr lang="en-US"/>
          </a:p>
        </p:txBody>
      </p:sp>
      <p:sp>
        <p:nvSpPr>
          <p:cNvPr id="6" name="TextBox 5"/>
          <p:cNvSpPr txBox="1"/>
          <p:nvPr/>
        </p:nvSpPr>
        <p:spPr>
          <a:xfrm>
            <a:off x="273715" y="2416302"/>
            <a:ext cx="1746825" cy="523220"/>
          </a:xfrm>
          <a:prstGeom prst="rect">
            <a:avLst/>
          </a:prstGeom>
          <a:noFill/>
        </p:spPr>
        <p:txBody>
          <a:bodyPr wrap="none" rtlCol="0">
            <a:spAutoFit/>
          </a:bodyPr>
          <a:lstStyle/>
          <a:p>
            <a:pPr algn="ctr"/>
            <a:r>
              <a:rPr lang="en-US" sz="1400" smtClean="0"/>
              <a:t>Format data:</a:t>
            </a:r>
          </a:p>
          <a:p>
            <a:pPr algn="ctr"/>
            <a:r>
              <a:rPr lang="en-US" sz="1400" smtClean="0"/>
              <a:t>.RVT, .PLN, .FCstd, dll.</a:t>
            </a:r>
            <a:endParaRPr lang="en-US" sz="1400"/>
          </a:p>
        </p:txBody>
      </p:sp>
      <p:cxnSp>
        <p:nvCxnSpPr>
          <p:cNvPr id="10" name="Straight Arrow Connector 9"/>
          <p:cNvCxnSpPr>
            <a:stCxn id="5" idx="3"/>
          </p:cNvCxnSpPr>
          <p:nvPr/>
        </p:nvCxnSpPr>
        <p:spPr>
          <a:xfrm>
            <a:off x="1975539" y="2137073"/>
            <a:ext cx="731520" cy="6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707059" y="1843158"/>
            <a:ext cx="1724297" cy="587829"/>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Ekspor data</a:t>
            </a:r>
            <a:endParaRPr lang="en-US"/>
          </a:p>
        </p:txBody>
      </p:sp>
      <p:sp>
        <p:nvSpPr>
          <p:cNvPr id="12" name="TextBox 11"/>
          <p:cNvSpPr txBox="1"/>
          <p:nvPr/>
        </p:nvSpPr>
        <p:spPr>
          <a:xfrm>
            <a:off x="2989368" y="2416302"/>
            <a:ext cx="1159677" cy="523220"/>
          </a:xfrm>
          <a:prstGeom prst="rect">
            <a:avLst/>
          </a:prstGeom>
          <a:noFill/>
        </p:spPr>
        <p:txBody>
          <a:bodyPr wrap="none" rtlCol="0">
            <a:spAutoFit/>
          </a:bodyPr>
          <a:lstStyle/>
          <a:p>
            <a:pPr algn="ctr"/>
            <a:r>
              <a:rPr lang="en-US" sz="1400" smtClean="0"/>
              <a:t>Format data:</a:t>
            </a:r>
          </a:p>
          <a:p>
            <a:pPr algn="ctr"/>
            <a:r>
              <a:rPr lang="en-US" sz="1400" smtClean="0"/>
              <a:t>.GBXML, .OBJ</a:t>
            </a:r>
            <a:endParaRPr lang="en-US" sz="1400"/>
          </a:p>
        </p:txBody>
      </p:sp>
      <p:sp>
        <p:nvSpPr>
          <p:cNvPr id="13" name="Rounded Rectangle 12"/>
          <p:cNvSpPr/>
          <p:nvPr/>
        </p:nvSpPr>
        <p:spPr>
          <a:xfrm>
            <a:off x="5162876" y="2951357"/>
            <a:ext cx="1724297" cy="587829"/>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rPr>
              <a:t>Simulasi Energi Operasional</a:t>
            </a:r>
            <a:endParaRPr lang="en-US">
              <a:ln w="0"/>
              <a:solidFill>
                <a:schemeClr val="tx1"/>
              </a:solidFill>
              <a:effectLst>
                <a:outerShdw blurRad="38100" dist="19050" dir="2700000" algn="tl" rotWithShape="0">
                  <a:schemeClr val="dk1">
                    <a:alpha val="40000"/>
                  </a:schemeClr>
                </a:outerShdw>
              </a:effectLst>
            </a:endParaRPr>
          </a:p>
        </p:txBody>
      </p:sp>
      <p:cxnSp>
        <p:nvCxnSpPr>
          <p:cNvPr id="14" name="Straight Arrow Connector 13"/>
          <p:cNvCxnSpPr>
            <a:stCxn id="11" idx="3"/>
            <a:endCxn id="13" idx="1"/>
          </p:cNvCxnSpPr>
          <p:nvPr/>
        </p:nvCxnSpPr>
        <p:spPr>
          <a:xfrm>
            <a:off x="4431356" y="2137073"/>
            <a:ext cx="731520" cy="1108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162876" y="3747556"/>
            <a:ext cx="1724297" cy="587829"/>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ln w="0"/>
                <a:solidFill>
                  <a:schemeClr val="tx1"/>
                </a:solidFill>
                <a:effectLst>
                  <a:outerShdw blurRad="38100" dist="19050" dir="2700000" algn="tl" rotWithShape="0">
                    <a:schemeClr val="dk1">
                      <a:alpha val="40000"/>
                    </a:schemeClr>
                  </a:outerShdw>
                </a:effectLst>
              </a:rPr>
              <a:t>Input Data Cuaca</a:t>
            </a:r>
            <a:endParaRPr lang="en-US" sz="1400">
              <a:ln w="0"/>
              <a:solidFill>
                <a:schemeClr val="tx1"/>
              </a:solidFill>
              <a:effectLst>
                <a:outerShdw blurRad="38100" dist="19050" dir="2700000" algn="tl" rotWithShape="0">
                  <a:schemeClr val="dk1">
                    <a:alpha val="40000"/>
                  </a:schemeClr>
                </a:outerShdw>
              </a:effectLst>
            </a:endParaRPr>
          </a:p>
        </p:txBody>
      </p:sp>
      <p:cxnSp>
        <p:nvCxnSpPr>
          <p:cNvPr id="17" name="Straight Arrow Connector 16"/>
          <p:cNvCxnSpPr>
            <a:stCxn id="15" idx="0"/>
            <a:endCxn id="13" idx="2"/>
          </p:cNvCxnSpPr>
          <p:nvPr/>
        </p:nvCxnSpPr>
        <p:spPr>
          <a:xfrm flipV="1">
            <a:off x="6025025" y="3539186"/>
            <a:ext cx="0" cy="208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49711" y="2305026"/>
            <a:ext cx="1449107" cy="646331"/>
          </a:xfrm>
          <a:prstGeom prst="rect">
            <a:avLst/>
          </a:prstGeom>
          <a:noFill/>
        </p:spPr>
        <p:txBody>
          <a:bodyPr wrap="square" rtlCol="0">
            <a:spAutoFit/>
          </a:bodyPr>
          <a:lstStyle/>
          <a:p>
            <a:pPr algn="ctr"/>
            <a:r>
              <a:rPr lang="en-US" sz="1200" smtClean="0"/>
              <a:t>Impor data GBXML ke Platform: Open Studio Energy Plus</a:t>
            </a:r>
            <a:endParaRPr lang="en-US" sz="1200"/>
          </a:p>
        </p:txBody>
      </p:sp>
      <p:sp>
        <p:nvSpPr>
          <p:cNvPr id="22" name="Rounded Rectangle 21"/>
          <p:cNvSpPr/>
          <p:nvPr/>
        </p:nvSpPr>
        <p:spPr>
          <a:xfrm>
            <a:off x="7298535" y="2749518"/>
            <a:ext cx="1724297" cy="100457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ln w="0"/>
                <a:solidFill>
                  <a:schemeClr val="tx1"/>
                </a:solidFill>
                <a:effectLst>
                  <a:outerShdw blurRad="38100" dist="19050" dir="2700000" algn="tl" rotWithShape="0">
                    <a:schemeClr val="dk1">
                      <a:alpha val="40000"/>
                    </a:schemeClr>
                  </a:outerShdw>
                </a:effectLst>
              </a:rPr>
              <a:t>Hasil perhitungan simulasi energi operasional: pendinginan dan pencahayaan</a:t>
            </a:r>
            <a:endParaRPr lang="en-US" sz="1200">
              <a:ln w="0"/>
              <a:solidFill>
                <a:schemeClr val="tx1"/>
              </a:solidFill>
              <a:effectLst>
                <a:outerShdw blurRad="38100" dist="19050" dir="2700000" algn="tl" rotWithShape="0">
                  <a:schemeClr val="dk1">
                    <a:alpha val="40000"/>
                  </a:schemeClr>
                </a:outerShdw>
              </a:effectLst>
            </a:endParaRPr>
          </a:p>
        </p:txBody>
      </p:sp>
      <p:cxnSp>
        <p:nvCxnSpPr>
          <p:cNvPr id="24" name="Straight Arrow Connector 23"/>
          <p:cNvCxnSpPr>
            <a:stCxn id="13" idx="3"/>
            <a:endCxn id="22" idx="1"/>
          </p:cNvCxnSpPr>
          <p:nvPr/>
        </p:nvCxnSpPr>
        <p:spPr>
          <a:xfrm>
            <a:off x="6887173" y="3245272"/>
            <a:ext cx="4113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00470" y="4335385"/>
            <a:ext cx="1449107" cy="646331"/>
          </a:xfrm>
          <a:prstGeom prst="rect">
            <a:avLst/>
          </a:prstGeom>
          <a:noFill/>
        </p:spPr>
        <p:txBody>
          <a:bodyPr wrap="square" rtlCol="0">
            <a:spAutoFit/>
          </a:bodyPr>
          <a:lstStyle/>
          <a:p>
            <a:pPr algn="ctr"/>
            <a:r>
              <a:rPr lang="en-US" sz="1200" smtClean="0"/>
              <a:t>Database online dengan format data .EPW</a:t>
            </a:r>
            <a:endParaRPr lang="en-US" sz="1200"/>
          </a:p>
        </p:txBody>
      </p:sp>
      <p:cxnSp>
        <p:nvCxnSpPr>
          <p:cNvPr id="28" name="Straight Arrow Connector 27"/>
          <p:cNvCxnSpPr>
            <a:stCxn id="22" idx="3"/>
            <a:endCxn id="30" idx="1"/>
          </p:cNvCxnSpPr>
          <p:nvPr/>
        </p:nvCxnSpPr>
        <p:spPr>
          <a:xfrm>
            <a:off x="9022832" y="3245272"/>
            <a:ext cx="3856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9408445" y="2951357"/>
            <a:ext cx="1130373" cy="587829"/>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Ekspor data</a:t>
            </a:r>
            <a:endParaRPr lang="en-US" sz="1400"/>
          </a:p>
        </p:txBody>
      </p:sp>
      <p:sp>
        <p:nvSpPr>
          <p:cNvPr id="31" name="TextBox 30"/>
          <p:cNvSpPr txBox="1"/>
          <p:nvPr/>
        </p:nvSpPr>
        <p:spPr>
          <a:xfrm>
            <a:off x="9460763" y="3524501"/>
            <a:ext cx="1137491" cy="523220"/>
          </a:xfrm>
          <a:prstGeom prst="rect">
            <a:avLst/>
          </a:prstGeom>
          <a:noFill/>
        </p:spPr>
        <p:txBody>
          <a:bodyPr wrap="none" rtlCol="0">
            <a:spAutoFit/>
          </a:bodyPr>
          <a:lstStyle/>
          <a:p>
            <a:pPr algn="ctr"/>
            <a:r>
              <a:rPr lang="en-US" sz="1400" smtClean="0"/>
              <a:t>Format data:</a:t>
            </a:r>
          </a:p>
          <a:p>
            <a:pPr algn="ctr"/>
            <a:r>
              <a:rPr lang="en-US" sz="1400" smtClean="0"/>
              <a:t>.XLS, .JPG</a:t>
            </a:r>
            <a:endParaRPr lang="en-US" sz="1400"/>
          </a:p>
        </p:txBody>
      </p:sp>
      <p:sp>
        <p:nvSpPr>
          <p:cNvPr id="36" name="Rounded Rectangle 35"/>
          <p:cNvSpPr/>
          <p:nvPr/>
        </p:nvSpPr>
        <p:spPr>
          <a:xfrm>
            <a:off x="10868373" y="2475217"/>
            <a:ext cx="1130373" cy="1540107"/>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mtClean="0">
                <a:ln w="0"/>
                <a:solidFill>
                  <a:schemeClr val="tx1"/>
                </a:solidFill>
                <a:effectLst>
                  <a:outerShdw blurRad="38100" dist="19050" dir="2700000" algn="tl" rotWithShape="0">
                    <a:schemeClr val="dk1">
                      <a:alpha val="40000"/>
                    </a:schemeClr>
                  </a:outerShdw>
                </a:effectLst>
              </a:rPr>
              <a:t>Visualisasi Grafis Energi Operasional, Porsi persentase energi beban pendinginan dan Pencahayaan</a:t>
            </a:r>
            <a:endParaRPr lang="en-US" sz="1100">
              <a:ln w="0"/>
              <a:solidFill>
                <a:schemeClr val="tx1"/>
              </a:solidFill>
              <a:effectLst>
                <a:outerShdw blurRad="38100" dist="19050" dir="2700000" algn="tl" rotWithShape="0">
                  <a:schemeClr val="dk1">
                    <a:alpha val="40000"/>
                  </a:schemeClr>
                </a:outerShdw>
              </a:effectLst>
            </a:endParaRPr>
          </a:p>
        </p:txBody>
      </p:sp>
      <p:cxnSp>
        <p:nvCxnSpPr>
          <p:cNvPr id="37" name="Straight Arrow Connector 36"/>
          <p:cNvCxnSpPr>
            <a:stCxn id="30" idx="3"/>
            <a:endCxn id="36" idx="1"/>
          </p:cNvCxnSpPr>
          <p:nvPr/>
        </p:nvCxnSpPr>
        <p:spPr>
          <a:xfrm flipV="1">
            <a:off x="10538818" y="3245271"/>
            <a:ext cx="3295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0868373" y="3988231"/>
            <a:ext cx="1137491" cy="523220"/>
          </a:xfrm>
          <a:prstGeom prst="rect">
            <a:avLst/>
          </a:prstGeom>
          <a:noFill/>
        </p:spPr>
        <p:txBody>
          <a:bodyPr wrap="none" rtlCol="0">
            <a:spAutoFit/>
          </a:bodyPr>
          <a:lstStyle/>
          <a:p>
            <a:pPr algn="ctr"/>
            <a:r>
              <a:rPr lang="en-US" sz="1400" smtClean="0"/>
              <a:t>Format data:</a:t>
            </a:r>
          </a:p>
          <a:p>
            <a:pPr algn="ctr"/>
            <a:r>
              <a:rPr lang="en-US" sz="1400" smtClean="0"/>
              <a:t>. JPG</a:t>
            </a:r>
            <a:endParaRPr lang="en-US" sz="1400"/>
          </a:p>
        </p:txBody>
      </p:sp>
      <p:sp>
        <p:nvSpPr>
          <p:cNvPr id="26" name="Rounded Rectangle 25"/>
          <p:cNvSpPr/>
          <p:nvPr/>
        </p:nvSpPr>
        <p:spPr>
          <a:xfrm>
            <a:off x="5162876" y="685006"/>
            <a:ext cx="1724297" cy="587829"/>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ln w="0"/>
                <a:solidFill>
                  <a:schemeClr val="tx1"/>
                </a:solidFill>
                <a:effectLst>
                  <a:outerShdw blurRad="38100" dist="19050" dir="2700000" algn="tl" rotWithShape="0">
                    <a:schemeClr val="dk1">
                      <a:alpha val="40000"/>
                    </a:schemeClr>
                  </a:outerShdw>
                </a:effectLst>
              </a:rPr>
              <a:t>Simulasi Pembayangan Matahari</a:t>
            </a:r>
            <a:endParaRPr lang="en-US" sz="1200">
              <a:ln w="0"/>
              <a:solidFill>
                <a:schemeClr val="tx1"/>
              </a:solidFill>
              <a:effectLst>
                <a:outerShdw blurRad="38100" dist="19050" dir="2700000" algn="tl" rotWithShape="0">
                  <a:schemeClr val="dk1">
                    <a:alpha val="40000"/>
                  </a:schemeClr>
                </a:outerShdw>
              </a:effectLst>
            </a:endParaRPr>
          </a:p>
        </p:txBody>
      </p:sp>
      <p:cxnSp>
        <p:nvCxnSpPr>
          <p:cNvPr id="27" name="Straight Arrow Connector 26"/>
          <p:cNvCxnSpPr>
            <a:stCxn id="11" idx="3"/>
            <a:endCxn id="26" idx="1"/>
          </p:cNvCxnSpPr>
          <p:nvPr/>
        </p:nvCxnSpPr>
        <p:spPr>
          <a:xfrm flipV="1">
            <a:off x="4431356" y="978921"/>
            <a:ext cx="731520" cy="1158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00470" y="0"/>
            <a:ext cx="1449107" cy="646331"/>
          </a:xfrm>
          <a:prstGeom prst="rect">
            <a:avLst/>
          </a:prstGeom>
          <a:noFill/>
        </p:spPr>
        <p:txBody>
          <a:bodyPr wrap="square" rtlCol="0">
            <a:spAutoFit/>
          </a:bodyPr>
          <a:lstStyle/>
          <a:p>
            <a:pPr algn="ctr"/>
            <a:r>
              <a:rPr lang="en-US" sz="1200" smtClean="0"/>
              <a:t>Impor data OBJ ke Platform: Andrew Marsh-Online</a:t>
            </a:r>
            <a:endParaRPr lang="en-US" sz="1200"/>
          </a:p>
        </p:txBody>
      </p:sp>
      <p:sp>
        <p:nvSpPr>
          <p:cNvPr id="32" name="Rounded Rectangle 31"/>
          <p:cNvSpPr/>
          <p:nvPr/>
        </p:nvSpPr>
        <p:spPr>
          <a:xfrm>
            <a:off x="7298535" y="476635"/>
            <a:ext cx="1724297" cy="100457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ln w="0"/>
                <a:solidFill>
                  <a:schemeClr val="tx1"/>
                </a:solidFill>
                <a:effectLst>
                  <a:outerShdw blurRad="38100" dist="19050" dir="2700000" algn="tl" rotWithShape="0">
                    <a:schemeClr val="dk1">
                      <a:alpha val="40000"/>
                    </a:schemeClr>
                  </a:outerShdw>
                </a:effectLst>
              </a:rPr>
              <a:t>Hasil Visualisasi Pembayangan Matahari </a:t>
            </a:r>
            <a:endParaRPr lang="en-US" sz="1200">
              <a:ln w="0"/>
              <a:solidFill>
                <a:schemeClr val="tx1"/>
              </a:solidFill>
              <a:effectLst>
                <a:outerShdw blurRad="38100" dist="19050" dir="2700000" algn="tl" rotWithShape="0">
                  <a:schemeClr val="dk1">
                    <a:alpha val="40000"/>
                  </a:schemeClr>
                </a:outerShdw>
              </a:effectLst>
            </a:endParaRPr>
          </a:p>
        </p:txBody>
      </p:sp>
      <p:cxnSp>
        <p:nvCxnSpPr>
          <p:cNvPr id="33" name="Straight Arrow Connector 32"/>
          <p:cNvCxnSpPr>
            <a:endCxn id="34" idx="1"/>
          </p:cNvCxnSpPr>
          <p:nvPr/>
        </p:nvCxnSpPr>
        <p:spPr>
          <a:xfrm>
            <a:off x="9022832" y="919547"/>
            <a:ext cx="3856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9408445" y="625632"/>
            <a:ext cx="1130373" cy="587829"/>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Ekspor data</a:t>
            </a:r>
            <a:endParaRPr lang="en-US" sz="1400"/>
          </a:p>
        </p:txBody>
      </p:sp>
      <p:sp>
        <p:nvSpPr>
          <p:cNvPr id="35" name="TextBox 34"/>
          <p:cNvSpPr txBox="1"/>
          <p:nvPr/>
        </p:nvSpPr>
        <p:spPr>
          <a:xfrm>
            <a:off x="9460763" y="1198776"/>
            <a:ext cx="1137491" cy="523220"/>
          </a:xfrm>
          <a:prstGeom prst="rect">
            <a:avLst/>
          </a:prstGeom>
          <a:noFill/>
        </p:spPr>
        <p:txBody>
          <a:bodyPr wrap="none" rtlCol="0">
            <a:spAutoFit/>
          </a:bodyPr>
          <a:lstStyle/>
          <a:p>
            <a:pPr algn="ctr"/>
            <a:r>
              <a:rPr lang="en-US" sz="1400" smtClean="0"/>
              <a:t>Format data:</a:t>
            </a:r>
          </a:p>
          <a:p>
            <a:pPr algn="ctr"/>
            <a:r>
              <a:rPr lang="en-US" sz="1400" smtClean="0"/>
              <a:t>.JPG</a:t>
            </a:r>
            <a:endParaRPr lang="en-US" sz="1400"/>
          </a:p>
        </p:txBody>
      </p:sp>
      <p:sp>
        <p:nvSpPr>
          <p:cNvPr id="38" name="Rounded Rectangle 37"/>
          <p:cNvSpPr/>
          <p:nvPr/>
        </p:nvSpPr>
        <p:spPr>
          <a:xfrm>
            <a:off x="10868373" y="149492"/>
            <a:ext cx="1130373" cy="1540107"/>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mtClean="0">
                <a:ln w="0"/>
                <a:solidFill>
                  <a:schemeClr val="tx1"/>
                </a:solidFill>
                <a:effectLst>
                  <a:outerShdw blurRad="38100" dist="19050" dir="2700000" algn="tl" rotWithShape="0">
                    <a:schemeClr val="dk1">
                      <a:alpha val="40000"/>
                    </a:schemeClr>
                  </a:outerShdw>
                </a:effectLst>
              </a:rPr>
              <a:t>Visualisasi Grafis Pembayangan matahari sesuai lokasi yang dituju</a:t>
            </a:r>
            <a:endParaRPr lang="en-US" sz="1100">
              <a:ln w="0"/>
              <a:solidFill>
                <a:schemeClr val="tx1"/>
              </a:solidFill>
              <a:effectLst>
                <a:outerShdw blurRad="38100" dist="19050" dir="2700000" algn="tl" rotWithShape="0">
                  <a:schemeClr val="dk1">
                    <a:alpha val="40000"/>
                  </a:schemeClr>
                </a:outerShdw>
              </a:effectLst>
            </a:endParaRPr>
          </a:p>
        </p:txBody>
      </p:sp>
      <p:cxnSp>
        <p:nvCxnSpPr>
          <p:cNvPr id="39" name="Straight Arrow Connector 38"/>
          <p:cNvCxnSpPr>
            <a:stCxn id="34" idx="3"/>
            <a:endCxn id="38" idx="1"/>
          </p:cNvCxnSpPr>
          <p:nvPr/>
        </p:nvCxnSpPr>
        <p:spPr>
          <a:xfrm flipV="1">
            <a:off x="10538818" y="919546"/>
            <a:ext cx="32955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0868373" y="1662506"/>
            <a:ext cx="1137491" cy="523220"/>
          </a:xfrm>
          <a:prstGeom prst="rect">
            <a:avLst/>
          </a:prstGeom>
          <a:noFill/>
        </p:spPr>
        <p:txBody>
          <a:bodyPr wrap="none" rtlCol="0">
            <a:spAutoFit/>
          </a:bodyPr>
          <a:lstStyle/>
          <a:p>
            <a:pPr algn="ctr"/>
            <a:r>
              <a:rPr lang="en-US" sz="1400" smtClean="0"/>
              <a:t>Format data:</a:t>
            </a:r>
          </a:p>
          <a:p>
            <a:pPr algn="ctr"/>
            <a:r>
              <a:rPr lang="en-US" sz="1400" smtClean="0"/>
              <a:t>. JPG</a:t>
            </a:r>
            <a:endParaRPr lang="en-US" sz="1400"/>
          </a:p>
        </p:txBody>
      </p:sp>
      <p:cxnSp>
        <p:nvCxnSpPr>
          <p:cNvPr id="43" name="Straight Arrow Connector 42"/>
          <p:cNvCxnSpPr>
            <a:stCxn id="26" idx="3"/>
            <a:endCxn id="32" idx="1"/>
          </p:cNvCxnSpPr>
          <p:nvPr/>
        </p:nvCxnSpPr>
        <p:spPr>
          <a:xfrm flipV="1">
            <a:off x="6887173" y="978920"/>
            <a:ext cx="41136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5162876" y="1460676"/>
            <a:ext cx="1724297" cy="587829"/>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ln w="0"/>
                <a:solidFill>
                  <a:schemeClr val="tx1"/>
                </a:solidFill>
                <a:effectLst>
                  <a:outerShdw blurRad="38100" dist="19050" dir="2700000" algn="tl" rotWithShape="0">
                    <a:schemeClr val="dk1">
                      <a:alpha val="40000"/>
                    </a:schemeClr>
                  </a:outerShdw>
                </a:effectLst>
              </a:rPr>
              <a:t>Input Data GPS Lokasi di platform</a:t>
            </a:r>
            <a:endParaRPr lang="en-US" sz="1400">
              <a:ln w="0"/>
              <a:solidFill>
                <a:schemeClr val="tx1"/>
              </a:solidFill>
              <a:effectLst>
                <a:outerShdw blurRad="38100" dist="19050" dir="2700000" algn="tl" rotWithShape="0">
                  <a:schemeClr val="dk1">
                    <a:alpha val="40000"/>
                  </a:schemeClr>
                </a:outerShdw>
              </a:effectLst>
            </a:endParaRPr>
          </a:p>
        </p:txBody>
      </p:sp>
      <p:cxnSp>
        <p:nvCxnSpPr>
          <p:cNvPr id="46" name="Straight Arrow Connector 45"/>
          <p:cNvCxnSpPr>
            <a:stCxn id="45" idx="0"/>
          </p:cNvCxnSpPr>
          <p:nvPr/>
        </p:nvCxnSpPr>
        <p:spPr>
          <a:xfrm flipV="1">
            <a:off x="6025025" y="1252306"/>
            <a:ext cx="0" cy="208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300470" y="2014191"/>
            <a:ext cx="1449107" cy="276999"/>
          </a:xfrm>
          <a:prstGeom prst="rect">
            <a:avLst/>
          </a:prstGeom>
          <a:noFill/>
        </p:spPr>
        <p:txBody>
          <a:bodyPr wrap="square" rtlCol="0">
            <a:spAutoFit/>
          </a:bodyPr>
          <a:lstStyle/>
          <a:p>
            <a:pPr algn="ctr"/>
            <a:r>
              <a:rPr lang="en-US" sz="1200" smtClean="0"/>
              <a:t>Database online</a:t>
            </a:r>
            <a:endParaRPr lang="en-US" sz="1200"/>
          </a:p>
        </p:txBody>
      </p:sp>
      <p:grpSp>
        <p:nvGrpSpPr>
          <p:cNvPr id="40" name="Group 39"/>
          <p:cNvGrpSpPr/>
          <p:nvPr/>
        </p:nvGrpSpPr>
        <p:grpSpPr>
          <a:xfrm>
            <a:off x="0" y="4797050"/>
            <a:ext cx="12005864" cy="2039418"/>
            <a:chOff x="0" y="983906"/>
            <a:chExt cx="12005864" cy="2039418"/>
          </a:xfrm>
        </p:grpSpPr>
        <p:sp>
          <p:nvSpPr>
            <p:cNvPr id="44" name="TextBox 43"/>
            <p:cNvSpPr txBox="1"/>
            <p:nvPr/>
          </p:nvSpPr>
          <p:spPr>
            <a:xfrm>
              <a:off x="0" y="983906"/>
              <a:ext cx="2719591" cy="369332"/>
            </a:xfrm>
            <a:prstGeom prst="rect">
              <a:avLst/>
            </a:prstGeom>
            <a:noFill/>
          </p:spPr>
          <p:txBody>
            <a:bodyPr wrap="none" rtlCol="0">
              <a:spAutoFit/>
            </a:bodyPr>
            <a:lstStyle/>
            <a:p>
              <a:r>
                <a:rPr lang="en-US" b="1" u="sng" smtClean="0"/>
                <a:t>Solar Radiation </a:t>
              </a:r>
              <a:r>
                <a:rPr lang="en-US" b="1" u="sng" smtClean="0"/>
                <a:t>Simulation</a:t>
              </a:r>
              <a:endParaRPr lang="en-US" b="1" u="sng"/>
            </a:p>
          </p:txBody>
        </p:sp>
        <p:sp>
          <p:nvSpPr>
            <p:cNvPr id="48" name="Rounded Rectangle 47"/>
            <p:cNvSpPr/>
            <p:nvPr/>
          </p:nvSpPr>
          <p:spPr>
            <a:xfrm>
              <a:off x="228767" y="1490073"/>
              <a:ext cx="1724297" cy="587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BIM Model </a:t>
              </a:r>
              <a:endParaRPr lang="en-US"/>
            </a:p>
          </p:txBody>
        </p:sp>
        <p:sp>
          <p:nvSpPr>
            <p:cNvPr id="50" name="TextBox 49"/>
            <p:cNvSpPr txBox="1"/>
            <p:nvPr/>
          </p:nvSpPr>
          <p:spPr>
            <a:xfrm>
              <a:off x="251240" y="2063217"/>
              <a:ext cx="1746825" cy="523220"/>
            </a:xfrm>
            <a:prstGeom prst="rect">
              <a:avLst/>
            </a:prstGeom>
            <a:noFill/>
          </p:spPr>
          <p:txBody>
            <a:bodyPr wrap="none" rtlCol="0">
              <a:spAutoFit/>
            </a:bodyPr>
            <a:lstStyle/>
            <a:p>
              <a:pPr algn="ctr"/>
              <a:r>
                <a:rPr lang="en-US" sz="1400" smtClean="0"/>
                <a:t>Format data:</a:t>
              </a:r>
            </a:p>
            <a:p>
              <a:pPr algn="ctr"/>
              <a:r>
                <a:rPr lang="en-US" sz="1400" smtClean="0"/>
                <a:t>.RVT, .PLN, .FCstd, dll.</a:t>
              </a:r>
              <a:endParaRPr lang="en-US" sz="1400"/>
            </a:p>
          </p:txBody>
        </p:sp>
        <p:cxnSp>
          <p:nvCxnSpPr>
            <p:cNvPr id="51" name="Straight Arrow Connector 50"/>
            <p:cNvCxnSpPr>
              <a:stCxn id="48" idx="3"/>
            </p:cNvCxnSpPr>
            <p:nvPr/>
          </p:nvCxnSpPr>
          <p:spPr>
            <a:xfrm>
              <a:off x="1953064" y="1783988"/>
              <a:ext cx="731520" cy="6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2684584" y="1490073"/>
              <a:ext cx="1724297" cy="587829"/>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Ekspor data</a:t>
              </a:r>
              <a:endParaRPr lang="en-US"/>
            </a:p>
          </p:txBody>
        </p:sp>
        <p:sp>
          <p:nvSpPr>
            <p:cNvPr id="53" name="TextBox 52"/>
            <p:cNvSpPr txBox="1"/>
            <p:nvPr/>
          </p:nvSpPr>
          <p:spPr>
            <a:xfrm>
              <a:off x="2985488" y="2063217"/>
              <a:ext cx="1122487" cy="523220"/>
            </a:xfrm>
            <a:prstGeom prst="rect">
              <a:avLst/>
            </a:prstGeom>
            <a:noFill/>
          </p:spPr>
          <p:txBody>
            <a:bodyPr wrap="none" rtlCol="0">
              <a:spAutoFit/>
            </a:bodyPr>
            <a:lstStyle/>
            <a:p>
              <a:pPr algn="ctr"/>
              <a:r>
                <a:rPr lang="en-US" sz="1400" smtClean="0"/>
                <a:t>Format data:</a:t>
              </a:r>
            </a:p>
            <a:p>
              <a:pPr algn="ctr"/>
              <a:r>
                <a:rPr lang="en-US" sz="1400" smtClean="0"/>
                <a:t>.IFC</a:t>
              </a:r>
              <a:endParaRPr lang="en-US" sz="1400"/>
            </a:p>
          </p:txBody>
        </p:sp>
        <p:sp>
          <p:nvSpPr>
            <p:cNvPr id="54" name="Rounded Rectangle 53"/>
            <p:cNvSpPr/>
            <p:nvPr/>
          </p:nvSpPr>
          <p:spPr>
            <a:xfrm>
              <a:off x="5140401" y="1490073"/>
              <a:ext cx="1724297" cy="587829"/>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rPr>
                <a:t>Solar radiation Simulation</a:t>
              </a:r>
              <a:endParaRPr lang="en-US">
                <a:ln w="0"/>
                <a:solidFill>
                  <a:schemeClr val="tx1"/>
                </a:solidFill>
                <a:effectLst>
                  <a:outerShdw blurRad="38100" dist="19050" dir="2700000" algn="tl" rotWithShape="0">
                    <a:schemeClr val="dk1">
                      <a:alpha val="40000"/>
                    </a:schemeClr>
                  </a:outerShdw>
                </a:effectLst>
              </a:endParaRPr>
            </a:p>
          </p:txBody>
        </p:sp>
        <p:cxnSp>
          <p:nvCxnSpPr>
            <p:cNvPr id="55" name="Straight Arrow Connector 54"/>
            <p:cNvCxnSpPr>
              <a:stCxn id="52" idx="3"/>
              <a:endCxn id="54" idx="1"/>
            </p:cNvCxnSpPr>
            <p:nvPr/>
          </p:nvCxnSpPr>
          <p:spPr>
            <a:xfrm>
              <a:off x="4408881" y="1783988"/>
              <a:ext cx="7315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976634" y="1229142"/>
              <a:ext cx="1995260" cy="276999"/>
            </a:xfrm>
            <a:prstGeom prst="rect">
              <a:avLst/>
            </a:prstGeom>
            <a:noFill/>
          </p:spPr>
          <p:txBody>
            <a:bodyPr wrap="square" rtlCol="0">
              <a:spAutoFit/>
            </a:bodyPr>
            <a:lstStyle/>
            <a:p>
              <a:pPr algn="ctr"/>
              <a:r>
                <a:rPr lang="en-US" sz="1200" smtClean="0"/>
                <a:t>Platform: Revit, EcoDesigner</a:t>
              </a:r>
              <a:endParaRPr lang="en-US" sz="1200"/>
            </a:p>
          </p:txBody>
        </p:sp>
        <p:sp>
          <p:nvSpPr>
            <p:cNvPr id="57" name="Rounded Rectangle 56"/>
            <p:cNvSpPr/>
            <p:nvPr/>
          </p:nvSpPr>
          <p:spPr>
            <a:xfrm>
              <a:off x="8080361" y="1496604"/>
              <a:ext cx="1724297" cy="58782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ln w="0"/>
                  <a:solidFill>
                    <a:schemeClr val="tx1"/>
                  </a:solidFill>
                  <a:effectLst>
                    <a:outerShdw blurRad="38100" dist="19050" dir="2700000" algn="tl" rotWithShape="0">
                      <a:schemeClr val="dk1">
                        <a:alpha val="40000"/>
                      </a:schemeClr>
                    </a:outerShdw>
                  </a:effectLst>
                </a:rPr>
                <a:t>Hasil simulasi perhitungan radiasi matahari</a:t>
              </a:r>
              <a:endParaRPr lang="en-US" sz="1200">
                <a:ln w="0"/>
                <a:solidFill>
                  <a:schemeClr val="tx1"/>
                </a:solidFill>
                <a:effectLst>
                  <a:outerShdw blurRad="38100" dist="19050" dir="2700000" algn="tl" rotWithShape="0">
                    <a:schemeClr val="dk1">
                      <a:alpha val="40000"/>
                    </a:schemeClr>
                  </a:outerShdw>
                </a:effectLst>
              </a:endParaRPr>
            </a:p>
          </p:txBody>
        </p:sp>
        <p:cxnSp>
          <p:nvCxnSpPr>
            <p:cNvPr id="58" name="Straight Arrow Connector 57"/>
            <p:cNvCxnSpPr>
              <a:stCxn id="54" idx="3"/>
              <a:endCxn id="57" idx="1"/>
            </p:cNvCxnSpPr>
            <p:nvPr/>
          </p:nvCxnSpPr>
          <p:spPr>
            <a:xfrm>
              <a:off x="6864698" y="1783988"/>
              <a:ext cx="1215663" cy="6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10845896" y="1013933"/>
              <a:ext cx="1130373" cy="1540107"/>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mtClean="0">
                  <a:ln w="0"/>
                  <a:solidFill>
                    <a:schemeClr val="tx1"/>
                  </a:solidFill>
                  <a:effectLst>
                    <a:outerShdw blurRad="38100" dist="19050" dir="2700000" algn="tl" rotWithShape="0">
                      <a:schemeClr val="dk1">
                        <a:alpha val="40000"/>
                      </a:schemeClr>
                    </a:outerShdw>
                  </a:effectLst>
                </a:rPr>
                <a:t>Visualisasi Grafis Simulasi radiasi matahari</a:t>
              </a:r>
              <a:endParaRPr lang="en-US" sz="1100">
                <a:ln w="0"/>
                <a:solidFill>
                  <a:schemeClr val="tx1"/>
                </a:solidFill>
                <a:effectLst>
                  <a:outerShdw blurRad="38100" dist="19050" dir="2700000" algn="tl" rotWithShape="0">
                    <a:schemeClr val="dk1">
                      <a:alpha val="40000"/>
                    </a:schemeClr>
                  </a:outerShdw>
                </a:effectLst>
              </a:endParaRPr>
            </a:p>
          </p:txBody>
        </p:sp>
        <p:cxnSp>
          <p:nvCxnSpPr>
            <p:cNvPr id="60" name="Straight Arrow Connector 59"/>
            <p:cNvCxnSpPr>
              <a:stCxn id="57" idx="3"/>
              <a:endCxn id="59" idx="1"/>
            </p:cNvCxnSpPr>
            <p:nvPr/>
          </p:nvCxnSpPr>
          <p:spPr>
            <a:xfrm flipV="1">
              <a:off x="9804658" y="1783987"/>
              <a:ext cx="1041238" cy="6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0868373" y="2500104"/>
              <a:ext cx="1137491" cy="523220"/>
            </a:xfrm>
            <a:prstGeom prst="rect">
              <a:avLst/>
            </a:prstGeom>
            <a:noFill/>
          </p:spPr>
          <p:txBody>
            <a:bodyPr wrap="none" rtlCol="0">
              <a:spAutoFit/>
            </a:bodyPr>
            <a:lstStyle/>
            <a:p>
              <a:pPr algn="ctr"/>
              <a:r>
                <a:rPr lang="en-US" sz="1400" smtClean="0"/>
                <a:t>Format data:</a:t>
              </a:r>
            </a:p>
            <a:p>
              <a:pPr algn="ctr"/>
              <a:r>
                <a:rPr lang="en-US" sz="1400" smtClean="0"/>
                <a:t>. JPG</a:t>
              </a:r>
              <a:endParaRPr lang="en-US" sz="1400"/>
            </a:p>
          </p:txBody>
        </p:sp>
        <p:sp>
          <p:nvSpPr>
            <p:cNvPr id="62" name="Rounded Rectangle 61"/>
            <p:cNvSpPr/>
            <p:nvPr/>
          </p:nvSpPr>
          <p:spPr>
            <a:xfrm>
              <a:off x="5140401" y="2338833"/>
              <a:ext cx="1724297" cy="587829"/>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ln w="0"/>
                  <a:solidFill>
                    <a:schemeClr val="tx1"/>
                  </a:solidFill>
                  <a:effectLst>
                    <a:outerShdw blurRad="38100" dist="19050" dir="2700000" algn="tl" rotWithShape="0">
                      <a:schemeClr val="dk1">
                        <a:alpha val="40000"/>
                      </a:schemeClr>
                    </a:outerShdw>
                  </a:effectLst>
                </a:rPr>
                <a:t>Input data lokasi dan jumlah hari/jam simulasi</a:t>
              </a:r>
              <a:endParaRPr lang="en-US" sz="1200">
                <a:ln w="0"/>
                <a:solidFill>
                  <a:schemeClr val="tx1"/>
                </a:solidFill>
                <a:effectLst>
                  <a:outerShdw blurRad="38100" dist="19050" dir="2700000" algn="tl" rotWithShape="0">
                    <a:schemeClr val="dk1">
                      <a:alpha val="40000"/>
                    </a:schemeClr>
                  </a:outerShdw>
                </a:effectLst>
              </a:endParaRPr>
            </a:p>
          </p:txBody>
        </p:sp>
        <p:cxnSp>
          <p:nvCxnSpPr>
            <p:cNvPr id="63" name="Straight Arrow Connector 62"/>
            <p:cNvCxnSpPr>
              <a:stCxn id="62" idx="0"/>
            </p:cNvCxnSpPr>
            <p:nvPr/>
          </p:nvCxnSpPr>
          <p:spPr>
            <a:xfrm flipV="1">
              <a:off x="6002550" y="2063218"/>
              <a:ext cx="0" cy="275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8705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44515" y="126128"/>
          <a:ext cx="11663856" cy="6624840"/>
        </p:xfrm>
        <a:graphic>
          <a:graphicData uri="http://schemas.openxmlformats.org/drawingml/2006/table">
            <a:tbl>
              <a:tblPr>
                <a:tableStyleId>{5C22544A-7EE6-4342-B048-85BDC9FD1C3A}</a:tableStyleId>
              </a:tblPr>
              <a:tblGrid>
                <a:gridCol w="282778">
                  <a:extLst>
                    <a:ext uri="{9D8B030D-6E8A-4147-A177-3AD203B41FA5}">
                      <a16:colId xmlns:a16="http://schemas.microsoft.com/office/drawing/2014/main" val="910229354"/>
                    </a:ext>
                  </a:extLst>
                </a:gridCol>
                <a:gridCol w="1669306">
                  <a:extLst>
                    <a:ext uri="{9D8B030D-6E8A-4147-A177-3AD203B41FA5}">
                      <a16:colId xmlns:a16="http://schemas.microsoft.com/office/drawing/2014/main" val="3034748017"/>
                    </a:ext>
                  </a:extLst>
                </a:gridCol>
                <a:gridCol w="1021653">
                  <a:extLst>
                    <a:ext uri="{9D8B030D-6E8A-4147-A177-3AD203B41FA5}">
                      <a16:colId xmlns:a16="http://schemas.microsoft.com/office/drawing/2014/main" val="1215202189"/>
                    </a:ext>
                  </a:extLst>
                </a:gridCol>
                <a:gridCol w="1191927">
                  <a:extLst>
                    <a:ext uri="{9D8B030D-6E8A-4147-A177-3AD203B41FA5}">
                      <a16:colId xmlns:a16="http://schemas.microsoft.com/office/drawing/2014/main" val="1965346501"/>
                    </a:ext>
                  </a:extLst>
                </a:gridCol>
                <a:gridCol w="1204089">
                  <a:extLst>
                    <a:ext uri="{9D8B030D-6E8A-4147-A177-3AD203B41FA5}">
                      <a16:colId xmlns:a16="http://schemas.microsoft.com/office/drawing/2014/main" val="94821819"/>
                    </a:ext>
                  </a:extLst>
                </a:gridCol>
                <a:gridCol w="1301389">
                  <a:extLst>
                    <a:ext uri="{9D8B030D-6E8A-4147-A177-3AD203B41FA5}">
                      <a16:colId xmlns:a16="http://schemas.microsoft.com/office/drawing/2014/main" val="219892221"/>
                    </a:ext>
                  </a:extLst>
                </a:gridCol>
                <a:gridCol w="1778768">
                  <a:extLst>
                    <a:ext uri="{9D8B030D-6E8A-4147-A177-3AD203B41FA5}">
                      <a16:colId xmlns:a16="http://schemas.microsoft.com/office/drawing/2014/main" val="992560912"/>
                    </a:ext>
                  </a:extLst>
                </a:gridCol>
                <a:gridCol w="1398690">
                  <a:extLst>
                    <a:ext uri="{9D8B030D-6E8A-4147-A177-3AD203B41FA5}">
                      <a16:colId xmlns:a16="http://schemas.microsoft.com/office/drawing/2014/main" val="1066693778"/>
                    </a:ext>
                  </a:extLst>
                </a:gridCol>
                <a:gridCol w="1815256">
                  <a:extLst>
                    <a:ext uri="{9D8B030D-6E8A-4147-A177-3AD203B41FA5}">
                      <a16:colId xmlns:a16="http://schemas.microsoft.com/office/drawing/2014/main" val="4172268648"/>
                    </a:ext>
                  </a:extLst>
                </a:gridCol>
              </a:tblGrid>
              <a:tr h="164649">
                <a:tc gridSpan="9">
                  <a:txBody>
                    <a:bodyPr/>
                    <a:lstStyle/>
                    <a:p>
                      <a:pPr algn="ctr" fontAlgn="b"/>
                      <a:r>
                        <a:rPr lang="nn-NO" sz="1600" u="none" strike="noStrike">
                          <a:effectLst/>
                        </a:rPr>
                        <a:t>Interoperability BIM 6D untuk energi dan emisi karbon tentang kolaborasi data dan sumber data (Open BIM 6D)</a:t>
                      </a:r>
                      <a:endParaRPr lang="nn-NO" sz="1600" b="1"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4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68624"/>
                  </a:ext>
                </a:extLst>
              </a:tr>
              <a:tr h="493948">
                <a:tc>
                  <a:txBody>
                    <a:bodyPr/>
                    <a:lstStyle/>
                    <a:p>
                      <a:pPr algn="ctr" fontAlgn="b"/>
                      <a:r>
                        <a:rPr lang="en-US" sz="1600" b="1" u="none" strike="noStrike">
                          <a:effectLst/>
                        </a:rPr>
                        <a:t>No</a:t>
                      </a:r>
                      <a:endParaRPr lang="en-US" sz="1600" b="1"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a:effectLst/>
                        </a:rPr>
                        <a:t>Aspek Energi Bangunan</a:t>
                      </a:r>
                      <a:endParaRPr lang="en-US" sz="1600" b="1"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a:effectLst/>
                        </a:rPr>
                        <a:t>Jenis data Model</a:t>
                      </a:r>
                      <a:endParaRPr lang="en-US" sz="1600" b="1"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a:effectLst/>
                        </a:rPr>
                        <a:t>Authoring Software</a:t>
                      </a:r>
                      <a:endParaRPr lang="en-US" sz="1600" b="1"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a:effectLst/>
                        </a:rPr>
                        <a:t>Common Data Environment (CDE)</a:t>
                      </a:r>
                      <a:endParaRPr lang="en-US" sz="1600" b="1"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a:effectLst/>
                        </a:rPr>
                        <a:t>Fitur Simulasi dan kolaborasi</a:t>
                      </a:r>
                      <a:endParaRPr lang="en-US" sz="1600" b="1"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a:effectLst/>
                        </a:rPr>
                        <a:t>Data karakteristik desain geometri bangunan yang dibutuhkan untuk simulasi</a:t>
                      </a:r>
                      <a:endParaRPr lang="en-US" sz="1600" b="1"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a:effectLst/>
                        </a:rPr>
                        <a:t>Input Data Tambahan yang dibutuhkan</a:t>
                      </a:r>
                      <a:endParaRPr lang="en-US" sz="1600" b="1"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600" b="1" u="none" strike="noStrike">
                          <a:effectLst/>
                        </a:rPr>
                        <a:t>Sumber input data tambahan</a:t>
                      </a:r>
                      <a:endParaRPr lang="en-US" sz="1600" b="1"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79553911"/>
                  </a:ext>
                </a:extLst>
              </a:tr>
              <a:tr h="823246">
                <a:tc>
                  <a:txBody>
                    <a:bodyPr/>
                    <a:lstStyle/>
                    <a:p>
                      <a:pPr algn="ctr" fontAlgn="b"/>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Embodied Energy</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.RVT, .PLN, FCStd, dll</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Revit, Archicad, Freecad, dll</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.IFC</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QTO .IFC ke excel</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spesifikasi material, Struktur penyusun material, Volume material, berat jenis material </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pt-BR" sz="1600" u="none" strike="noStrike">
                          <a:effectLst/>
                        </a:rPr>
                        <a:t>Data intensitas energi material, data EE koefisien, data intensitas harga material</a:t>
                      </a:r>
                      <a:endParaRPr lang="pt-BR"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Tabel I-O, Inventory of Carbon and Energy, Database Carbo Life Calculator, database Athena Impact Estimator, dll </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397207"/>
                  </a:ext>
                </a:extLst>
              </a:tr>
              <a:tr h="823246">
                <a:tc>
                  <a:txBody>
                    <a:bodyPr/>
                    <a:lstStyle/>
                    <a:p>
                      <a:pPr algn="ctr" fontAlgn="b"/>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Emisi Karbon Material</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.RVT, .PLN, FCStd, dll</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Revit, Archicad, Freecad, dll</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.IFC</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QTO .IFC ke excel</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spesifikasi material, Struktur penyusun material, Volume material, berat jenis material </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Data Faktor Emisi Material, data emisi karbon koefisien, data intensitas harga material</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Tabel I-O, Inventory of Carbon and Energy, Database Carbo Life Calculator, database Athena Impact Estimator, dll </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1929868"/>
                  </a:ext>
                </a:extLst>
              </a:tr>
              <a:tr h="823246">
                <a:tc>
                  <a:txBody>
                    <a:bodyPr/>
                    <a:lstStyle/>
                    <a:p>
                      <a:pPr algn="ctr" fontAlgn="b"/>
                      <a:r>
                        <a:rPr lang="en-US" sz="1600" u="none" strike="noStrike">
                          <a:effectLst/>
                        </a:rPr>
                        <a:t>3</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Energi Operasional</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.RVT, .PLN, FCStd, dll</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Revit, Archicad, Freecad, dll</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.gbxml, .IFC</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.IFC/gbxml ke Open Studio Energyplus, Insight 360, Archicad Energy Evaluation, dll. ekspor ke excel</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Spesifikasi material, ketebalan material, Struktur penyusun material, Thermal properties material, orientasi</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nn-NO" sz="1600" u="none" strike="noStrike">
                          <a:effectLst/>
                        </a:rPr>
                        <a:t>Data koordinat lokasi, data cuaca lokasi</a:t>
                      </a:r>
                      <a:endParaRPr lang="nn-NO"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u="none" strike="noStrike">
                          <a:effectLst/>
                        </a:rPr>
                        <a:t>Google maps, Data cuaca energyplus</a:t>
                      </a:r>
                      <a:endParaRPr lang="en-US" sz="1600" b="0" i="0" u="none" strike="noStrike">
                        <a:solidFill>
                          <a:srgbClr val="000000"/>
                        </a:solidFill>
                        <a:effectLst/>
                        <a:latin typeface="Calibri" panose="020F0502020204030204" pitchFamily="34" charset="0"/>
                      </a:endParaRPr>
                    </a:p>
                  </a:txBody>
                  <a:tcPr marL="8232" marR="8232" marT="823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9859854"/>
                  </a:ext>
                </a:extLst>
              </a:tr>
            </a:tbl>
          </a:graphicData>
        </a:graphic>
      </p:graphicFrame>
    </p:spTree>
    <p:extLst>
      <p:ext uri="{BB962C8B-B14F-4D97-AF65-F5344CB8AC3E}">
        <p14:creationId xmlns:p14="http://schemas.microsoft.com/office/powerpoint/2010/main" val="3608004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500846" y="784851"/>
            <a:ext cx="1789611" cy="13062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ln w="0"/>
                <a:solidFill>
                  <a:schemeClr val="tx1"/>
                </a:solidFill>
                <a:effectLst>
                  <a:outerShdw blurRad="38100" dist="19050" dir="2700000" algn="tl" rotWithShape="0">
                    <a:schemeClr val="dk1">
                      <a:alpha val="40000"/>
                    </a:schemeClr>
                  </a:outerShdw>
                </a:effectLst>
              </a:rPr>
              <a:t>Pengembangan Teknologi</a:t>
            </a:r>
            <a:endParaRPr lang="en-US" sz="1200">
              <a:ln w="0"/>
              <a:solidFill>
                <a:schemeClr val="tx1"/>
              </a:solidFill>
              <a:effectLst>
                <a:outerShdw blurRad="38100" dist="19050" dir="2700000" algn="tl" rotWithShape="0">
                  <a:schemeClr val="dk1">
                    <a:alpha val="40000"/>
                  </a:schemeClr>
                </a:outerShdw>
              </a:effectLst>
            </a:endParaRPr>
          </a:p>
        </p:txBody>
      </p:sp>
      <p:sp>
        <p:nvSpPr>
          <p:cNvPr id="11" name="Left-Right Arrow 10"/>
          <p:cNvSpPr/>
          <p:nvPr/>
        </p:nvSpPr>
        <p:spPr>
          <a:xfrm>
            <a:off x="5290457" y="1160408"/>
            <a:ext cx="814508" cy="422623"/>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44567" y="1945623"/>
            <a:ext cx="1306287" cy="13062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ln w="0"/>
                <a:solidFill>
                  <a:schemeClr val="tx1"/>
                </a:solidFill>
                <a:effectLst>
                  <a:outerShdw blurRad="38100" dist="19050" dir="2700000" algn="tl" rotWithShape="0">
                    <a:schemeClr val="dk1">
                      <a:alpha val="40000"/>
                    </a:schemeClr>
                  </a:outerShdw>
                </a:effectLst>
              </a:rPr>
              <a:t>Data</a:t>
            </a:r>
          </a:p>
          <a:p>
            <a:pPr algn="ctr"/>
            <a:r>
              <a:rPr lang="en-US" sz="1200" smtClean="0">
                <a:ln w="0"/>
                <a:solidFill>
                  <a:schemeClr val="tx1"/>
                </a:solidFill>
                <a:effectLst>
                  <a:outerShdw blurRad="38100" dist="19050" dir="2700000" algn="tl" rotWithShape="0">
                    <a:schemeClr val="dk1">
                      <a:alpha val="40000"/>
                    </a:schemeClr>
                  </a:outerShdw>
                </a:effectLst>
              </a:rPr>
              <a:t>Energi Bangunan</a:t>
            </a:r>
            <a:endParaRPr lang="en-US" sz="1200">
              <a:ln w="0"/>
              <a:solidFill>
                <a:schemeClr val="tx1"/>
              </a:solidFill>
              <a:effectLst>
                <a:outerShdw blurRad="38100" dist="19050" dir="2700000" algn="tl" rotWithShape="0">
                  <a:schemeClr val="dk1">
                    <a:alpha val="40000"/>
                  </a:schemeClr>
                </a:outerShdw>
              </a:effectLst>
            </a:endParaRPr>
          </a:p>
        </p:txBody>
      </p:sp>
      <p:sp>
        <p:nvSpPr>
          <p:cNvPr id="16" name="Oval 15"/>
          <p:cNvSpPr/>
          <p:nvPr/>
        </p:nvSpPr>
        <p:spPr>
          <a:xfrm>
            <a:off x="5044566" y="3557175"/>
            <a:ext cx="1306287" cy="130628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ln w="0"/>
                <a:solidFill>
                  <a:schemeClr val="tx1"/>
                </a:solidFill>
                <a:effectLst>
                  <a:outerShdw blurRad="38100" dist="19050" dir="2700000" algn="tl" rotWithShape="0">
                    <a:schemeClr val="dk1">
                      <a:alpha val="40000"/>
                    </a:schemeClr>
                  </a:outerShdw>
                </a:effectLst>
              </a:rPr>
              <a:t>Kumpulan Informasi</a:t>
            </a:r>
          </a:p>
          <a:p>
            <a:pPr algn="ctr"/>
            <a:r>
              <a:rPr lang="en-US" sz="1200" smtClean="0">
                <a:ln w="0"/>
                <a:solidFill>
                  <a:schemeClr val="tx1"/>
                </a:solidFill>
                <a:effectLst>
                  <a:outerShdw blurRad="38100" dist="19050" dir="2700000" algn="tl" rotWithShape="0">
                    <a:schemeClr val="dk1">
                      <a:alpha val="40000"/>
                    </a:schemeClr>
                  </a:outerShdw>
                </a:effectLst>
              </a:rPr>
              <a:t>Energi Bangunan</a:t>
            </a:r>
            <a:endParaRPr lang="en-US" sz="1200">
              <a:ln w="0"/>
              <a:solidFill>
                <a:schemeClr val="tx1"/>
              </a:solidFill>
              <a:effectLst>
                <a:outerShdw blurRad="38100" dist="19050" dir="2700000" algn="tl" rotWithShape="0">
                  <a:schemeClr val="dk1">
                    <a:alpha val="40000"/>
                  </a:schemeClr>
                </a:outerShdw>
              </a:effectLst>
            </a:endParaRPr>
          </a:p>
        </p:txBody>
      </p:sp>
      <p:sp>
        <p:nvSpPr>
          <p:cNvPr id="17" name="Oval 16"/>
          <p:cNvSpPr/>
          <p:nvPr/>
        </p:nvSpPr>
        <p:spPr>
          <a:xfrm>
            <a:off x="5044565" y="5084152"/>
            <a:ext cx="1306287" cy="89317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tx1"/>
                </a:solidFill>
              </a:rPr>
              <a:t>Asset</a:t>
            </a:r>
          </a:p>
          <a:p>
            <a:pPr algn="ctr"/>
            <a:r>
              <a:rPr lang="en-US" sz="1400" b="1" smtClean="0">
                <a:solidFill>
                  <a:schemeClr val="tx1"/>
                </a:solidFill>
              </a:rPr>
              <a:t>Energi Bangunan</a:t>
            </a:r>
            <a:endParaRPr lang="en-US" sz="1400" b="1">
              <a:solidFill>
                <a:schemeClr val="tx1"/>
              </a:solidFill>
            </a:endParaRPr>
          </a:p>
        </p:txBody>
      </p:sp>
      <p:sp>
        <p:nvSpPr>
          <p:cNvPr id="18" name="Oval 17"/>
          <p:cNvSpPr/>
          <p:nvPr/>
        </p:nvSpPr>
        <p:spPr>
          <a:xfrm>
            <a:off x="6104963" y="1018693"/>
            <a:ext cx="1789611" cy="69152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ln w="0"/>
                <a:solidFill>
                  <a:schemeClr val="tx1"/>
                </a:solidFill>
                <a:effectLst>
                  <a:outerShdw blurRad="38100" dist="19050" dir="2700000" algn="tl" rotWithShape="0">
                    <a:schemeClr val="dk1">
                      <a:alpha val="40000"/>
                    </a:schemeClr>
                  </a:outerShdw>
                </a:effectLst>
              </a:rPr>
              <a:t>Pengembangan Kolaborasi</a:t>
            </a:r>
            <a:endParaRPr lang="en-US" sz="1200">
              <a:ln w="0"/>
              <a:solidFill>
                <a:schemeClr val="tx1"/>
              </a:solidFill>
              <a:effectLst>
                <a:outerShdw blurRad="38100" dist="19050" dir="2700000" algn="tl" rotWithShape="0">
                  <a:schemeClr val="dk1">
                    <a:alpha val="40000"/>
                  </a:schemeClr>
                </a:outerShdw>
              </a:effectLst>
            </a:endParaRPr>
          </a:p>
        </p:txBody>
      </p:sp>
      <p:cxnSp>
        <p:nvCxnSpPr>
          <p:cNvPr id="20" name="Straight Arrow Connector 19"/>
          <p:cNvCxnSpPr>
            <a:stCxn id="11" idx="5"/>
            <a:endCxn id="12" idx="0"/>
          </p:cNvCxnSpPr>
          <p:nvPr/>
        </p:nvCxnSpPr>
        <p:spPr>
          <a:xfrm>
            <a:off x="5697711" y="1477375"/>
            <a:ext cx="0" cy="46824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5697710" y="3157395"/>
            <a:ext cx="0" cy="41726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16" idx="4"/>
          </p:cNvCxnSpPr>
          <p:nvPr/>
        </p:nvCxnSpPr>
        <p:spPr>
          <a:xfrm>
            <a:off x="5697710" y="4863462"/>
            <a:ext cx="0" cy="22069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6" name="Oval 25"/>
          <p:cNvSpPr/>
          <p:nvPr/>
        </p:nvSpPr>
        <p:spPr>
          <a:xfrm>
            <a:off x="6999770" y="1945623"/>
            <a:ext cx="2477334" cy="13062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ln w="0"/>
                <a:solidFill>
                  <a:schemeClr val="tx1"/>
                </a:solidFill>
                <a:effectLst>
                  <a:outerShdw blurRad="38100" dist="19050" dir="2700000" algn="tl" rotWithShape="0">
                    <a:schemeClr val="dk1">
                      <a:alpha val="40000"/>
                    </a:schemeClr>
                  </a:outerShdw>
                </a:effectLst>
              </a:rPr>
              <a:t>Pengembangan data dari pengembangan LOD 100-300 yang berkaitan dengan data bangunan dan envireonment</a:t>
            </a:r>
            <a:endParaRPr lang="en-US" sz="1200">
              <a:ln w="0"/>
              <a:solidFill>
                <a:schemeClr val="tx1"/>
              </a:solidFill>
              <a:effectLst>
                <a:outerShdw blurRad="38100" dist="19050" dir="2700000" algn="tl" rotWithShape="0">
                  <a:schemeClr val="dk1">
                    <a:alpha val="40000"/>
                  </a:schemeClr>
                </a:outerShdw>
              </a:effectLst>
            </a:endParaRPr>
          </a:p>
        </p:txBody>
      </p:sp>
      <p:sp>
        <p:nvSpPr>
          <p:cNvPr id="28" name="Oval 27"/>
          <p:cNvSpPr/>
          <p:nvPr/>
        </p:nvSpPr>
        <p:spPr>
          <a:xfrm>
            <a:off x="1267097" y="3557174"/>
            <a:ext cx="2865374" cy="130628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ln w="0"/>
                <a:solidFill>
                  <a:schemeClr val="tx1"/>
                </a:solidFill>
                <a:effectLst>
                  <a:outerShdw blurRad="38100" dist="19050" dir="2700000" algn="tl" rotWithShape="0">
                    <a:schemeClr val="dk1">
                      <a:alpha val="40000"/>
                    </a:schemeClr>
                  </a:outerShdw>
                </a:effectLst>
              </a:rPr>
              <a:t>Pengumpulan informasi energi bangunan</a:t>
            </a:r>
          </a:p>
          <a:p>
            <a:pPr algn="ctr"/>
            <a:r>
              <a:rPr lang="en-US" sz="1200" smtClean="0">
                <a:ln w="0"/>
                <a:solidFill>
                  <a:schemeClr val="tx1"/>
                </a:solidFill>
                <a:effectLst>
                  <a:outerShdw blurRad="38100" dist="19050" dir="2700000" algn="tl" rotWithShape="0">
                    <a:schemeClr val="dk1">
                      <a:alpha val="40000"/>
                    </a:schemeClr>
                  </a:outerShdw>
                </a:effectLst>
              </a:rPr>
              <a:t>dari proses interoperability </a:t>
            </a:r>
          </a:p>
          <a:p>
            <a:pPr algn="ctr"/>
            <a:r>
              <a:rPr lang="en-US" sz="1200" smtClean="0">
                <a:ln w="0"/>
                <a:solidFill>
                  <a:schemeClr val="tx1"/>
                </a:solidFill>
                <a:effectLst>
                  <a:outerShdw blurRad="38100" dist="19050" dir="2700000" algn="tl" rotWithShape="0">
                    <a:schemeClr val="dk1">
                      <a:alpha val="40000"/>
                    </a:schemeClr>
                  </a:outerShdw>
                </a:effectLst>
              </a:rPr>
              <a:t>(simulasi, kalkulasi, visualisasi)</a:t>
            </a:r>
            <a:endParaRPr lang="en-US" sz="1200">
              <a:ln w="0"/>
              <a:solidFill>
                <a:schemeClr val="tx1"/>
              </a:solidFill>
              <a:effectLst>
                <a:outerShdw blurRad="38100" dist="19050" dir="2700000" algn="tl" rotWithShape="0">
                  <a:schemeClr val="dk1">
                    <a:alpha val="40000"/>
                  </a:schemeClr>
                </a:outerShdw>
              </a:effectLst>
            </a:endParaRPr>
          </a:p>
        </p:txBody>
      </p:sp>
      <p:cxnSp>
        <p:nvCxnSpPr>
          <p:cNvPr id="30" name="Straight Arrow Connector 29"/>
          <p:cNvCxnSpPr>
            <a:stCxn id="28" idx="6"/>
            <a:endCxn id="16" idx="2"/>
          </p:cNvCxnSpPr>
          <p:nvPr/>
        </p:nvCxnSpPr>
        <p:spPr>
          <a:xfrm>
            <a:off x="4132471" y="4210318"/>
            <a:ext cx="912095" cy="1"/>
          </a:xfrm>
          <a:prstGeom prst="straightConnector1">
            <a:avLst/>
          </a:prstGeom>
          <a:ln w="28575">
            <a:solidFill>
              <a:schemeClr val="tx1"/>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26" idx="2"/>
            <a:endCxn id="12" idx="6"/>
          </p:cNvCxnSpPr>
          <p:nvPr/>
        </p:nvCxnSpPr>
        <p:spPr>
          <a:xfrm flipH="1">
            <a:off x="6350854" y="2598767"/>
            <a:ext cx="648916" cy="0"/>
          </a:xfrm>
          <a:prstGeom prst="straightConnector1">
            <a:avLst/>
          </a:prstGeom>
          <a:ln w="28575">
            <a:solidFill>
              <a:schemeClr val="tx1"/>
            </a:solidFill>
            <a:prstDash val="sysDash"/>
            <a:tailEnd type="triangle"/>
          </a:ln>
        </p:spPr>
        <p:style>
          <a:lnRef idx="1">
            <a:schemeClr val="dk1"/>
          </a:lnRef>
          <a:fillRef idx="0">
            <a:schemeClr val="dk1"/>
          </a:fillRef>
          <a:effectRef idx="0">
            <a:schemeClr val="dk1"/>
          </a:effectRef>
          <a:fontRef idx="minor">
            <a:schemeClr val="tx1"/>
          </a:fontRef>
        </p:style>
      </p:cxnSp>
      <p:sp>
        <p:nvSpPr>
          <p:cNvPr id="34" name="Oval 33"/>
          <p:cNvSpPr/>
          <p:nvPr/>
        </p:nvSpPr>
        <p:spPr>
          <a:xfrm>
            <a:off x="574767" y="784851"/>
            <a:ext cx="2518826" cy="13062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b="0" baseline="0" smtClean="0">
                <a:solidFill>
                  <a:schemeClr val="tx1"/>
                </a:solidFill>
              </a:rPr>
              <a:t>Jenis Platform yang digunakan: Authoring, Simulation, Calculation</a:t>
            </a:r>
          </a:p>
          <a:p>
            <a:pPr marL="171450" indent="-171450">
              <a:buFont typeface="Arial" panose="020B0604020202020204" pitchFamily="34" charset="0"/>
              <a:buChar char="•"/>
            </a:pPr>
            <a:r>
              <a:rPr lang="en-US" sz="1000" b="0" baseline="0" smtClean="0">
                <a:solidFill>
                  <a:schemeClr val="tx1"/>
                </a:solidFill>
              </a:rPr>
              <a:t>Versi Platform yang digunakan (Energy Simulation): ecotect, energy plus, Insight360 </a:t>
            </a:r>
            <a:endParaRPr lang="en-US" sz="1000" b="0">
              <a:solidFill>
                <a:schemeClr val="tx1"/>
              </a:solidFill>
            </a:endParaRPr>
          </a:p>
        </p:txBody>
      </p:sp>
      <p:sp>
        <p:nvSpPr>
          <p:cNvPr id="35" name="Oval 34"/>
          <p:cNvSpPr/>
          <p:nvPr/>
        </p:nvSpPr>
        <p:spPr>
          <a:xfrm>
            <a:off x="8301825" y="711311"/>
            <a:ext cx="2518826" cy="13062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b="0" baseline="0" smtClean="0">
                <a:solidFill>
                  <a:schemeClr val="tx1"/>
                </a:solidFill>
              </a:rPr>
              <a:t>Kolaborasi antar bidang: Arsitek dan Engineer</a:t>
            </a:r>
          </a:p>
          <a:p>
            <a:pPr marL="171450" indent="-171450">
              <a:buFont typeface="Arial" panose="020B0604020202020204" pitchFamily="34" charset="0"/>
              <a:buChar char="•"/>
            </a:pPr>
            <a:r>
              <a:rPr lang="en-US" sz="1000" smtClean="0">
                <a:solidFill>
                  <a:schemeClr val="tx1"/>
                </a:solidFill>
              </a:rPr>
              <a:t>Kolaborasi antar data</a:t>
            </a:r>
          </a:p>
          <a:p>
            <a:pPr marL="171450" indent="-171450">
              <a:buFont typeface="Arial" panose="020B0604020202020204" pitchFamily="34" charset="0"/>
              <a:buChar char="•"/>
            </a:pPr>
            <a:r>
              <a:rPr lang="en-US" sz="1000" b="0" smtClean="0">
                <a:solidFill>
                  <a:schemeClr val="tx1"/>
                </a:solidFill>
              </a:rPr>
              <a:t>Manajemen waktu dan sumber daya</a:t>
            </a:r>
            <a:endParaRPr lang="en-US" sz="1000" b="0">
              <a:solidFill>
                <a:schemeClr val="tx1"/>
              </a:solidFill>
            </a:endParaRPr>
          </a:p>
        </p:txBody>
      </p:sp>
      <p:cxnSp>
        <p:nvCxnSpPr>
          <p:cNvPr id="37" name="Straight Arrow Connector 36"/>
          <p:cNvCxnSpPr/>
          <p:nvPr/>
        </p:nvCxnSpPr>
        <p:spPr>
          <a:xfrm>
            <a:off x="6675312" y="6430081"/>
            <a:ext cx="407253"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H="1">
            <a:off x="7894576" y="1352473"/>
            <a:ext cx="407253"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1" name="Oval 40"/>
          <p:cNvSpPr/>
          <p:nvPr/>
        </p:nvSpPr>
        <p:spPr>
          <a:xfrm>
            <a:off x="7055160" y="3953097"/>
            <a:ext cx="4843887" cy="13062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smtClean="0">
                <a:ln w="0"/>
                <a:solidFill>
                  <a:schemeClr val="tx1"/>
                </a:solidFill>
                <a:effectLst>
                  <a:outerShdw blurRad="38100" dist="19050" dir="2700000" algn="tl" rotWithShape="0">
                    <a:schemeClr val="dk1">
                      <a:alpha val="40000"/>
                    </a:schemeClr>
                  </a:outerShdw>
                </a:effectLst>
              </a:rPr>
              <a:t>Hasil akhir adalah berupa asset energi bangunan: embodied energy, energi operasional, dan emisi karbon sebagai asset dalam daur hidup bangunan</a:t>
            </a:r>
          </a:p>
          <a:p>
            <a:pPr algn="ctr"/>
            <a:r>
              <a:rPr lang="en-US" sz="1300" smtClean="0">
                <a:ln w="0"/>
                <a:solidFill>
                  <a:schemeClr val="tx1"/>
                </a:solidFill>
                <a:effectLst>
                  <a:outerShdw blurRad="38100" dist="19050" dir="2700000" algn="tl" rotWithShape="0">
                    <a:schemeClr val="dk1">
                      <a:alpha val="40000"/>
                    </a:schemeClr>
                  </a:outerShdw>
                </a:effectLst>
              </a:rPr>
              <a:t>yang terintegrasi secara penuh</a:t>
            </a:r>
            <a:endParaRPr lang="en-US" sz="1300">
              <a:ln w="0"/>
              <a:solidFill>
                <a:schemeClr val="tx1"/>
              </a:solidFill>
              <a:effectLst>
                <a:outerShdw blurRad="38100" dist="19050" dir="2700000" algn="tl" rotWithShape="0">
                  <a:schemeClr val="dk1">
                    <a:alpha val="40000"/>
                  </a:schemeClr>
                </a:outerShdw>
              </a:effectLst>
            </a:endParaRPr>
          </a:p>
        </p:txBody>
      </p:sp>
      <p:cxnSp>
        <p:nvCxnSpPr>
          <p:cNvPr id="42" name="Straight Arrow Connector 41"/>
          <p:cNvCxnSpPr>
            <a:stCxn id="41" idx="2"/>
          </p:cNvCxnSpPr>
          <p:nvPr/>
        </p:nvCxnSpPr>
        <p:spPr>
          <a:xfrm flipH="1">
            <a:off x="6350855" y="4606241"/>
            <a:ext cx="704305" cy="901836"/>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3874368" y="191182"/>
            <a:ext cx="4355616" cy="400110"/>
          </a:xfrm>
          <a:prstGeom prst="rect">
            <a:avLst/>
          </a:prstGeom>
          <a:solidFill>
            <a:schemeClr val="accent2">
              <a:lumMod val="60000"/>
              <a:lumOff val="40000"/>
            </a:schemeClr>
          </a:solidFill>
        </p:spPr>
        <p:txBody>
          <a:bodyPr wrap="none">
            <a:spAutoFit/>
          </a:bodyPr>
          <a:lstStyle/>
          <a:p>
            <a:r>
              <a:rPr lang="en-US" sz="2000" b="1"/>
              <a:t>BIM </a:t>
            </a:r>
            <a:r>
              <a:rPr lang="en-US" sz="2000" b="1" smtClean="0"/>
              <a:t>6D:Lifecycle Building Management</a:t>
            </a:r>
            <a:endParaRPr lang="en-US" sz="2000" b="1"/>
          </a:p>
        </p:txBody>
      </p:sp>
      <p:cxnSp>
        <p:nvCxnSpPr>
          <p:cNvPr id="25" name="Straight Arrow Connector 24"/>
          <p:cNvCxnSpPr>
            <a:endCxn id="11" idx="1"/>
          </p:cNvCxnSpPr>
          <p:nvPr/>
        </p:nvCxnSpPr>
        <p:spPr>
          <a:xfrm>
            <a:off x="5697711" y="578920"/>
            <a:ext cx="0" cy="68714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 name="Rectangle 1"/>
          <p:cNvSpPr/>
          <p:nvPr/>
        </p:nvSpPr>
        <p:spPr>
          <a:xfrm>
            <a:off x="88447" y="5556249"/>
            <a:ext cx="4627244" cy="1323439"/>
          </a:xfrm>
          <a:prstGeom prst="rect">
            <a:avLst/>
          </a:prstGeom>
        </p:spPr>
        <p:txBody>
          <a:bodyPr wrap="square">
            <a:spAutoFit/>
          </a:bodyPr>
          <a:lstStyle/>
          <a:p>
            <a:r>
              <a:rPr lang="en-US" sz="1600" b="1" baseline="0" smtClean="0"/>
              <a:t>Tingkat </a:t>
            </a:r>
            <a:r>
              <a:rPr lang="en-US" sz="1600" b="1" smtClean="0"/>
              <a:t>kinerja </a:t>
            </a:r>
            <a:r>
              <a:rPr lang="en-US" sz="1600" b="1" smtClean="0"/>
              <a:t>BIM yang berperan untuk melakukan </a:t>
            </a:r>
            <a:r>
              <a:rPr lang="en-US" sz="1600" b="1" baseline="0" smtClean="0"/>
              <a:t>optimalisasi</a:t>
            </a:r>
            <a:r>
              <a:rPr lang="en-US" sz="1600" b="1" smtClean="0"/>
              <a:t> dan</a:t>
            </a:r>
            <a:r>
              <a:rPr lang="en-US" sz="1600" b="1" baseline="0" smtClean="0"/>
              <a:t> decision making dari pengembangan alternatif desain</a:t>
            </a:r>
            <a:r>
              <a:rPr lang="en-US" sz="1600" b="1" smtClean="0"/>
              <a:t> untuk memilih alternatif yang paling rendah energi dan emisi karbon pada proses perancangan</a:t>
            </a:r>
            <a:endParaRPr lang="en-US" sz="1600" b="1" baseline="0" smtClean="0"/>
          </a:p>
        </p:txBody>
      </p:sp>
      <p:sp>
        <p:nvSpPr>
          <p:cNvPr id="27" name="Oval 26"/>
          <p:cNvSpPr/>
          <p:nvPr/>
        </p:nvSpPr>
        <p:spPr>
          <a:xfrm>
            <a:off x="4720108" y="6089245"/>
            <a:ext cx="1955204" cy="68167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tx1"/>
                </a:solidFill>
              </a:rPr>
              <a:t>Optimalisasi Energi dan emisi karbon</a:t>
            </a:r>
            <a:endParaRPr lang="en-US" sz="1400" b="1">
              <a:solidFill>
                <a:schemeClr val="tx1"/>
              </a:solidFill>
            </a:endParaRPr>
          </a:p>
        </p:txBody>
      </p:sp>
      <p:cxnSp>
        <p:nvCxnSpPr>
          <p:cNvPr id="29" name="Straight Arrow Connector 28"/>
          <p:cNvCxnSpPr>
            <a:stCxn id="17" idx="4"/>
            <a:endCxn id="27" idx="0"/>
          </p:cNvCxnSpPr>
          <p:nvPr/>
        </p:nvCxnSpPr>
        <p:spPr>
          <a:xfrm>
            <a:off x="5697709" y="5977325"/>
            <a:ext cx="1" cy="11192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6" name="Oval 35"/>
          <p:cNvSpPr/>
          <p:nvPr/>
        </p:nvSpPr>
        <p:spPr>
          <a:xfrm>
            <a:off x="7084868" y="6089245"/>
            <a:ext cx="2392236" cy="68167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tx1"/>
                </a:solidFill>
              </a:rPr>
              <a:t>Desain rendah energi dan emisi karbon</a:t>
            </a:r>
            <a:endParaRPr lang="en-US" sz="1400" b="1">
              <a:solidFill>
                <a:schemeClr val="tx1"/>
              </a:solidFill>
            </a:endParaRPr>
          </a:p>
        </p:txBody>
      </p:sp>
    </p:spTree>
    <p:extLst>
      <p:ext uri="{BB962C8B-B14F-4D97-AF65-F5344CB8AC3E}">
        <p14:creationId xmlns:p14="http://schemas.microsoft.com/office/powerpoint/2010/main" val="2160226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3301" y="5338354"/>
            <a:ext cx="2051267" cy="369332"/>
          </a:xfrm>
          <a:prstGeom prst="rect">
            <a:avLst/>
          </a:prstGeom>
          <a:noFill/>
        </p:spPr>
        <p:txBody>
          <a:bodyPr wrap="none" rtlCol="0">
            <a:spAutoFit/>
          </a:bodyPr>
          <a:lstStyle/>
          <a:p>
            <a:r>
              <a:rPr lang="en-US" b="1" smtClean="0"/>
              <a:t>Life before Autocad</a:t>
            </a:r>
            <a:endParaRPr lang="en-US" b="1"/>
          </a:p>
        </p:txBody>
      </p:sp>
      <p:sp>
        <p:nvSpPr>
          <p:cNvPr id="5" name="TextBox 4"/>
          <p:cNvSpPr txBox="1"/>
          <p:nvPr/>
        </p:nvSpPr>
        <p:spPr>
          <a:xfrm>
            <a:off x="3036863" y="1013822"/>
            <a:ext cx="7632602" cy="523220"/>
          </a:xfrm>
          <a:prstGeom prst="rect">
            <a:avLst/>
          </a:prstGeom>
          <a:noFill/>
        </p:spPr>
        <p:txBody>
          <a:bodyPr wrap="none" rtlCol="0">
            <a:spAutoFit/>
          </a:bodyPr>
          <a:lstStyle/>
          <a:p>
            <a:r>
              <a:rPr lang="en-US" sz="2800" b="1" smtClean="0"/>
              <a:t>Metode “pekerja” industri konstruksi berevolusi...</a:t>
            </a:r>
            <a:endParaRPr lang="en-US" sz="2800" b="1"/>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3154"/>
            <a:ext cx="6667500" cy="3505200"/>
          </a:xfrm>
          <a:prstGeom prst="rect">
            <a:avLst/>
          </a:prstGeom>
        </p:spPr>
      </p:pic>
      <p:sp>
        <p:nvSpPr>
          <p:cNvPr id="3" name="TextBox 2"/>
          <p:cNvSpPr txBox="1"/>
          <p:nvPr/>
        </p:nvSpPr>
        <p:spPr>
          <a:xfrm>
            <a:off x="397690" y="5707686"/>
            <a:ext cx="5872120" cy="230832"/>
          </a:xfrm>
          <a:prstGeom prst="rect">
            <a:avLst/>
          </a:prstGeom>
          <a:noFill/>
        </p:spPr>
        <p:txBody>
          <a:bodyPr wrap="none" rtlCol="0">
            <a:spAutoFit/>
          </a:bodyPr>
          <a:lstStyle/>
          <a:p>
            <a:r>
              <a:rPr lang="en-US" sz="900"/>
              <a:t>https://www.boredpanda.com/blog/wp-content/uploads/2018/10/vintage-photos-life-before-autocad-fb6-png__700.jpg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231" y="1833154"/>
            <a:ext cx="5422770" cy="3505200"/>
          </a:xfrm>
          <a:prstGeom prst="rect">
            <a:avLst/>
          </a:prstGeom>
        </p:spPr>
      </p:pic>
      <p:sp>
        <p:nvSpPr>
          <p:cNvPr id="7" name="TextBox 6"/>
          <p:cNvSpPr txBox="1"/>
          <p:nvPr/>
        </p:nvSpPr>
        <p:spPr>
          <a:xfrm>
            <a:off x="8747338" y="5338354"/>
            <a:ext cx="1689437" cy="369332"/>
          </a:xfrm>
          <a:prstGeom prst="rect">
            <a:avLst/>
          </a:prstGeom>
          <a:noFill/>
        </p:spPr>
        <p:txBody>
          <a:bodyPr wrap="none" rtlCol="0">
            <a:spAutoFit/>
          </a:bodyPr>
          <a:lstStyle/>
          <a:p>
            <a:r>
              <a:rPr lang="en-US" b="1" smtClean="0"/>
              <a:t>Happening now</a:t>
            </a:r>
            <a:endParaRPr lang="en-US" b="1"/>
          </a:p>
        </p:txBody>
      </p:sp>
      <p:sp>
        <p:nvSpPr>
          <p:cNvPr id="8" name="TextBox 7"/>
          <p:cNvSpPr txBox="1"/>
          <p:nvPr/>
        </p:nvSpPr>
        <p:spPr>
          <a:xfrm>
            <a:off x="7322813" y="5707686"/>
            <a:ext cx="4315605" cy="230832"/>
          </a:xfrm>
          <a:prstGeom prst="rect">
            <a:avLst/>
          </a:prstGeom>
          <a:noFill/>
        </p:spPr>
        <p:txBody>
          <a:bodyPr wrap="none" rtlCol="0">
            <a:spAutoFit/>
          </a:bodyPr>
          <a:lstStyle/>
          <a:p>
            <a:r>
              <a:rPr lang="en-US" sz="900"/>
              <a:t>https://i.visual.ly/images/seek-in-bim-workflow-infographic_5797849688cf6_w1500.jpg</a:t>
            </a:r>
          </a:p>
        </p:txBody>
      </p:sp>
      <p:sp>
        <p:nvSpPr>
          <p:cNvPr id="9" name="Snip Diagonal Corner Rectangle 8"/>
          <p:cNvSpPr/>
          <p:nvPr/>
        </p:nvSpPr>
        <p:spPr>
          <a:xfrm>
            <a:off x="0" y="-5685"/>
            <a:ext cx="3892731" cy="775126"/>
          </a:xfrm>
          <a:prstGeom prst="snip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104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6991" y="722029"/>
          <a:ext cx="4348543" cy="5657065"/>
        </p:xfrm>
        <a:graphic>
          <a:graphicData uri="http://schemas.openxmlformats.org/drawingml/2006/table">
            <a:tbl>
              <a:tblPr>
                <a:tableStyleId>{5C22544A-7EE6-4342-B048-85BDC9FD1C3A}</a:tableStyleId>
              </a:tblPr>
              <a:tblGrid>
                <a:gridCol w="1105561">
                  <a:extLst>
                    <a:ext uri="{9D8B030D-6E8A-4147-A177-3AD203B41FA5}">
                      <a16:colId xmlns:a16="http://schemas.microsoft.com/office/drawing/2014/main" val="265942327"/>
                    </a:ext>
                  </a:extLst>
                </a:gridCol>
                <a:gridCol w="1621491">
                  <a:extLst>
                    <a:ext uri="{9D8B030D-6E8A-4147-A177-3AD203B41FA5}">
                      <a16:colId xmlns:a16="http://schemas.microsoft.com/office/drawing/2014/main" val="128373060"/>
                    </a:ext>
                  </a:extLst>
                </a:gridCol>
                <a:gridCol w="1621491">
                  <a:extLst>
                    <a:ext uri="{9D8B030D-6E8A-4147-A177-3AD203B41FA5}">
                      <a16:colId xmlns:a16="http://schemas.microsoft.com/office/drawing/2014/main" val="2822536930"/>
                    </a:ext>
                  </a:extLst>
                </a:gridCol>
              </a:tblGrid>
              <a:tr h="188942">
                <a:tc rowSpan="12">
                  <a:txBody>
                    <a:bodyPr/>
                    <a:lstStyle/>
                    <a:p>
                      <a:pPr algn="ctr" fontAlgn="ctr"/>
                      <a:r>
                        <a:rPr lang="en-US" sz="1050" u="none" strike="noStrike">
                          <a:effectLst/>
                          <a:latin typeface="+mn-lt"/>
                        </a:rPr>
                        <a:t>Strategi Pasif</a:t>
                      </a:r>
                      <a:endParaRPr lang="en-US" sz="1050" b="0" i="0" u="none" strike="noStrike">
                        <a:solidFill>
                          <a:srgbClr val="000000"/>
                        </a:solidFill>
                        <a:effectLst/>
                        <a:latin typeface="+mn-lt"/>
                      </a:endParaRPr>
                    </a:p>
                  </a:txBody>
                  <a:tcPr marL="9447" marR="9447" marT="9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u="none" strike="noStrike">
                          <a:effectLst/>
                          <a:latin typeface="+mn-lt"/>
                        </a:rPr>
                        <a:t>Orientasi</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b="0" i="0" u="none" strike="noStrike" smtClean="0">
                          <a:solidFill>
                            <a:srgbClr val="000000"/>
                          </a:solidFill>
                          <a:effectLst/>
                          <a:latin typeface="+mn-lt"/>
                        </a:rPr>
                        <a:t>Utara-Selatan</a:t>
                      </a:r>
                    </a:p>
                    <a:p>
                      <a:pPr algn="ctr" fontAlgn="b"/>
                      <a:r>
                        <a:rPr lang="en-US" sz="1050" b="0" i="0" u="none" strike="noStrike" smtClean="0">
                          <a:solidFill>
                            <a:srgbClr val="000000"/>
                          </a:solidFill>
                          <a:effectLst/>
                          <a:latin typeface="+mn-lt"/>
                        </a:rPr>
                        <a:t>15 derajat ke</a:t>
                      </a:r>
                      <a:r>
                        <a:rPr lang="en-US" sz="1050" b="0" i="0" u="none" strike="noStrike" baseline="0" smtClean="0">
                          <a:solidFill>
                            <a:srgbClr val="000000"/>
                          </a:solidFill>
                          <a:effectLst/>
                          <a:latin typeface="+mn-lt"/>
                        </a:rPr>
                        <a:t> arah Timur</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5478331"/>
                  </a:ext>
                </a:extLst>
              </a:tr>
              <a:tr h="188942">
                <a:tc vMerge="1">
                  <a:txBody>
                    <a:bodyPr/>
                    <a:lstStyle/>
                    <a:p>
                      <a:endParaRPr lang="en-US"/>
                    </a:p>
                  </a:txBody>
                  <a:tcPr/>
                </a:tc>
                <a:tc>
                  <a:txBody>
                    <a:bodyPr/>
                    <a:lstStyle/>
                    <a:p>
                      <a:pPr algn="ctr" fontAlgn="b"/>
                      <a:r>
                        <a:rPr lang="en-US" sz="1050" u="none" strike="noStrike">
                          <a:effectLst/>
                          <a:latin typeface="+mn-lt"/>
                        </a:rPr>
                        <a:t>Bentuk Bangunan</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b="0" i="0" u="none" strike="noStrike" baseline="0" smtClean="0">
                          <a:solidFill>
                            <a:srgbClr val="000000"/>
                          </a:solidFill>
                          <a:effectLst/>
                          <a:latin typeface="+mn-lt"/>
                        </a:rPr>
                        <a:t>O (Center Core)</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0101105"/>
                  </a:ext>
                </a:extLst>
              </a:tr>
              <a:tr h="377884">
                <a:tc vMerge="1">
                  <a:txBody>
                    <a:bodyPr/>
                    <a:lstStyle/>
                    <a:p>
                      <a:endParaRPr lang="en-US"/>
                    </a:p>
                  </a:txBody>
                  <a:tcPr/>
                </a:tc>
                <a:tc>
                  <a:txBody>
                    <a:bodyPr/>
                    <a:lstStyle/>
                    <a:p>
                      <a:pPr algn="ctr" fontAlgn="b"/>
                      <a:r>
                        <a:rPr lang="en-US" sz="1050" u="none" strike="noStrike" smtClean="0">
                          <a:effectLst/>
                          <a:latin typeface="+mn-lt"/>
                        </a:rPr>
                        <a:t>Spesifikasi material Fasad dan </a:t>
                      </a:r>
                      <a:r>
                        <a:rPr lang="en-US" sz="1050" u="none" strike="noStrike">
                          <a:effectLst/>
                          <a:latin typeface="+mn-lt"/>
                        </a:rPr>
                        <a:t>shading device</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b="0" i="0" u="none" strike="noStrike" smtClean="0">
                          <a:solidFill>
                            <a:srgbClr val="000000"/>
                          </a:solidFill>
                          <a:effectLst/>
                          <a:latin typeface="+mn-lt"/>
                        </a:rPr>
                        <a:t>Dinding Insulasi</a:t>
                      </a:r>
                    </a:p>
                    <a:p>
                      <a:pPr algn="ctr" fontAlgn="b"/>
                      <a:r>
                        <a:rPr lang="en-US" sz="1050" b="0" i="0" u="none" strike="noStrike" smtClean="0">
                          <a:solidFill>
                            <a:srgbClr val="000000"/>
                          </a:solidFill>
                          <a:effectLst/>
                          <a:latin typeface="+mn-lt"/>
                        </a:rPr>
                        <a:t>Shading device Egg Crate</a:t>
                      </a:r>
                    </a:p>
                    <a:p>
                      <a:pPr algn="ctr" fontAlgn="b"/>
                      <a:r>
                        <a:rPr lang="en-US" sz="1050" b="0" i="0" u="none" strike="noStrike" smtClean="0">
                          <a:solidFill>
                            <a:srgbClr val="000000"/>
                          </a:solidFill>
                          <a:effectLst/>
                          <a:latin typeface="+mn-lt"/>
                        </a:rPr>
                        <a:t>Balkon</a:t>
                      </a:r>
                    </a:p>
                    <a:p>
                      <a:pPr algn="ctr" fontAlgn="b"/>
                      <a:r>
                        <a:rPr lang="en-US" sz="1050" b="0" i="0" u="none" strike="noStrike" smtClean="0">
                          <a:solidFill>
                            <a:srgbClr val="000000"/>
                          </a:solidFill>
                          <a:effectLst/>
                          <a:latin typeface="+mn-lt"/>
                        </a:rPr>
                        <a:t>Topi Beton</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2929675"/>
                  </a:ext>
                </a:extLst>
              </a:tr>
              <a:tr h="188942">
                <a:tc vMerge="1">
                  <a:txBody>
                    <a:bodyPr/>
                    <a:lstStyle/>
                    <a:p>
                      <a:endParaRPr lang="en-US"/>
                    </a:p>
                  </a:txBody>
                  <a:tcPr/>
                </a:tc>
                <a:tc>
                  <a:txBody>
                    <a:bodyPr/>
                    <a:lstStyle/>
                    <a:p>
                      <a:pPr algn="ctr" fontAlgn="b"/>
                      <a:r>
                        <a:rPr lang="en-US" sz="1050" u="none" strike="noStrike">
                          <a:effectLst/>
                          <a:latin typeface="+mn-lt"/>
                        </a:rPr>
                        <a:t>WWR</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b="0" i="0" u="none" strike="noStrike" smtClean="0">
                          <a:solidFill>
                            <a:srgbClr val="000000"/>
                          </a:solidFill>
                          <a:effectLst/>
                          <a:latin typeface="+mn-lt"/>
                        </a:rPr>
                        <a:t>Barat-Timur:</a:t>
                      </a:r>
                      <a:r>
                        <a:rPr lang="en-US" sz="1050" b="0" i="0" u="none" strike="noStrike" baseline="0" smtClean="0">
                          <a:solidFill>
                            <a:srgbClr val="000000"/>
                          </a:solidFill>
                          <a:effectLst/>
                          <a:latin typeface="+mn-lt"/>
                        </a:rPr>
                        <a:t> 0.15%</a:t>
                      </a:r>
                    </a:p>
                    <a:p>
                      <a:pPr algn="ctr" fontAlgn="b"/>
                      <a:r>
                        <a:rPr lang="en-US" sz="1050" b="0" i="0" u="none" strike="noStrike" baseline="0" smtClean="0">
                          <a:solidFill>
                            <a:srgbClr val="000000"/>
                          </a:solidFill>
                          <a:effectLst/>
                          <a:latin typeface="+mn-lt"/>
                        </a:rPr>
                        <a:t>Utara: 19%</a:t>
                      </a:r>
                    </a:p>
                    <a:p>
                      <a:pPr algn="ctr" fontAlgn="b"/>
                      <a:r>
                        <a:rPr lang="en-US" sz="1050" b="0" i="0" u="none" strike="noStrike" baseline="0" smtClean="0">
                          <a:solidFill>
                            <a:srgbClr val="000000"/>
                          </a:solidFill>
                          <a:effectLst/>
                          <a:latin typeface="+mn-lt"/>
                        </a:rPr>
                        <a:t>Selatan: 20%</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0340167"/>
                  </a:ext>
                </a:extLst>
              </a:tr>
              <a:tr h="377884">
                <a:tc vMerge="1">
                  <a:txBody>
                    <a:bodyPr/>
                    <a:lstStyle/>
                    <a:p>
                      <a:endParaRPr lang="en-US"/>
                    </a:p>
                  </a:txBody>
                  <a:tcPr/>
                </a:tc>
                <a:tc>
                  <a:txBody>
                    <a:bodyPr/>
                    <a:lstStyle/>
                    <a:p>
                      <a:pPr algn="ctr" fontAlgn="b"/>
                      <a:r>
                        <a:rPr lang="en-US" sz="1050" u="none" strike="noStrike">
                          <a:effectLst/>
                          <a:latin typeface="+mn-lt"/>
                        </a:rPr>
                        <a:t>Jenis Layout (Open-Closed Layout)</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b="0" i="0" u="none" strike="noStrike" smtClean="0">
                          <a:solidFill>
                            <a:srgbClr val="000000"/>
                          </a:solidFill>
                          <a:effectLst/>
                          <a:latin typeface="+mn-lt"/>
                        </a:rPr>
                        <a:t>Open dan Closed Layout</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4599760"/>
                  </a:ext>
                </a:extLst>
              </a:tr>
              <a:tr h="188942">
                <a:tc vMerge="1">
                  <a:txBody>
                    <a:bodyPr/>
                    <a:lstStyle/>
                    <a:p>
                      <a:endParaRPr lang="en-US"/>
                    </a:p>
                  </a:txBody>
                  <a:tcPr/>
                </a:tc>
                <a:tc>
                  <a:txBody>
                    <a:bodyPr/>
                    <a:lstStyle/>
                    <a:p>
                      <a:pPr algn="ctr" fontAlgn="b"/>
                      <a:r>
                        <a:rPr lang="en-US" sz="1050" u="none" strike="noStrike">
                          <a:effectLst/>
                          <a:latin typeface="+mn-lt"/>
                        </a:rPr>
                        <a:t>Building Ratio</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b="0" i="0" u="none" strike="noStrike" smtClean="0">
                          <a:solidFill>
                            <a:srgbClr val="000000"/>
                          </a:solidFill>
                          <a:effectLst/>
                          <a:latin typeface="+mn-lt"/>
                        </a:rPr>
                        <a:t>p:l:t</a:t>
                      </a:r>
                    </a:p>
                    <a:p>
                      <a:pPr algn="ctr" fontAlgn="b"/>
                      <a:r>
                        <a:rPr lang="en-US" sz="1050" b="0" i="0" u="none" strike="noStrike" smtClean="0">
                          <a:solidFill>
                            <a:srgbClr val="000000"/>
                          </a:solidFill>
                          <a:effectLst/>
                          <a:latin typeface="+mn-lt"/>
                        </a:rPr>
                        <a:t>1.05:1.2:1.02</a:t>
                      </a:r>
                    </a:p>
                    <a:p>
                      <a:pPr algn="ctr" fontAlgn="b"/>
                      <a:r>
                        <a:rPr lang="en-US" sz="1050" b="0" i="0" u="none" strike="noStrike" smtClean="0">
                          <a:solidFill>
                            <a:srgbClr val="000000"/>
                          </a:solidFill>
                          <a:effectLst/>
                          <a:latin typeface="+mn-lt"/>
                        </a:rPr>
                        <a:t>Indeks:</a:t>
                      </a:r>
                      <a:r>
                        <a:rPr lang="en-US" sz="1050" b="0" i="0" u="none" strike="noStrike" baseline="0" smtClean="0">
                          <a:solidFill>
                            <a:srgbClr val="000000"/>
                          </a:solidFill>
                          <a:effectLst/>
                          <a:latin typeface="+mn-lt"/>
                        </a:rPr>
                        <a:t> 0.85</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0056774"/>
                  </a:ext>
                </a:extLst>
              </a:tr>
              <a:tr h="341985">
                <a:tc vMerge="1">
                  <a:txBody>
                    <a:bodyPr/>
                    <a:lstStyle/>
                    <a:p>
                      <a:endParaRPr lang="en-US"/>
                    </a:p>
                  </a:txBody>
                  <a:tcPr/>
                </a:tc>
                <a:tc>
                  <a:txBody>
                    <a:bodyPr/>
                    <a:lstStyle/>
                    <a:p>
                      <a:pPr algn="ctr" fontAlgn="b"/>
                      <a:r>
                        <a:rPr lang="en-US" sz="1050" u="none" strike="noStrike">
                          <a:effectLst/>
                          <a:latin typeface="+mn-lt"/>
                        </a:rPr>
                        <a:t>Ketinggian Bangunan</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b="0" i="0" u="none" strike="noStrike" smtClean="0">
                          <a:solidFill>
                            <a:srgbClr val="000000"/>
                          </a:solidFill>
                          <a:effectLst/>
                          <a:latin typeface="+mn-lt"/>
                        </a:rPr>
                        <a:t>18.52 meter</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14584"/>
                  </a:ext>
                </a:extLst>
              </a:tr>
              <a:tr h="188942">
                <a:tc vMerge="1">
                  <a:txBody>
                    <a:bodyPr/>
                    <a:lstStyle/>
                    <a:p>
                      <a:endParaRPr lang="en-US"/>
                    </a:p>
                  </a:txBody>
                  <a:tcPr/>
                </a:tc>
                <a:tc>
                  <a:txBody>
                    <a:bodyPr/>
                    <a:lstStyle/>
                    <a:p>
                      <a:pPr algn="ctr" fontAlgn="b"/>
                      <a:r>
                        <a:rPr lang="en-US" sz="1050" u="none" strike="noStrike">
                          <a:effectLst/>
                          <a:latin typeface="+mn-lt"/>
                        </a:rPr>
                        <a:t>Jumlah Lantai</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b="0" i="0" u="none" strike="noStrike" smtClean="0">
                          <a:solidFill>
                            <a:srgbClr val="000000"/>
                          </a:solidFill>
                          <a:effectLst/>
                          <a:latin typeface="+mn-lt"/>
                        </a:rPr>
                        <a:t>5 Lantai</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0352624"/>
                  </a:ext>
                </a:extLst>
              </a:tr>
              <a:tr h="188942">
                <a:tc vMerge="1">
                  <a:txBody>
                    <a:bodyPr/>
                    <a:lstStyle/>
                    <a:p>
                      <a:pPr algn="ctr" fontAlgn="ctr"/>
                      <a:endParaRPr lang="en-US" sz="1050" b="0" i="0" u="none" strike="noStrike">
                        <a:solidFill>
                          <a:srgbClr val="000000"/>
                        </a:solidFill>
                        <a:effectLst/>
                        <a:latin typeface="+mn-lt"/>
                      </a:endParaRPr>
                    </a:p>
                  </a:txBody>
                  <a:tcPr marL="4014" marR="4014" marT="4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050" u="none" strike="noStrike">
                          <a:effectLst/>
                          <a:latin typeface="+mn-lt"/>
                        </a:rPr>
                        <a:t>Spesifikasi material arsitektural</a:t>
                      </a:r>
                      <a:endParaRPr lang="en-US"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b="0" i="0" u="none" strike="noStrike" smtClean="0">
                          <a:solidFill>
                            <a:srgbClr val="000000"/>
                          </a:solidFill>
                          <a:effectLst/>
                          <a:latin typeface="+mn-lt"/>
                        </a:rPr>
                        <a:t>Fasad:</a:t>
                      </a:r>
                      <a:r>
                        <a:rPr lang="en-US" sz="1050" b="0" i="0" u="none" strike="noStrike" baseline="0" smtClean="0">
                          <a:solidFill>
                            <a:srgbClr val="000000"/>
                          </a:solidFill>
                          <a:effectLst/>
                          <a:latin typeface="+mn-lt"/>
                        </a:rPr>
                        <a:t> Dinding sandwich dengan Insulasi, Shading device Topi Beton, Shading Device Egg-crate beton, Kaca Clear</a:t>
                      </a:r>
                    </a:p>
                    <a:p>
                      <a:pPr algn="ctr" fontAlgn="b"/>
                      <a:r>
                        <a:rPr lang="en-US" sz="1050" b="0" i="0" u="none" strike="noStrike" baseline="0" smtClean="0">
                          <a:solidFill>
                            <a:srgbClr val="000000"/>
                          </a:solidFill>
                          <a:effectLst/>
                          <a:latin typeface="+mn-lt"/>
                        </a:rPr>
                        <a:t>Dinding: Sandwichpanel dengan Insulasi</a:t>
                      </a:r>
                    </a:p>
                    <a:p>
                      <a:pPr algn="ctr" fontAlgn="b"/>
                      <a:r>
                        <a:rPr lang="en-US" sz="1050" b="0" i="0" u="none" strike="noStrike" baseline="0" smtClean="0">
                          <a:solidFill>
                            <a:srgbClr val="000000"/>
                          </a:solidFill>
                          <a:effectLst/>
                          <a:latin typeface="+mn-lt"/>
                        </a:rPr>
                        <a:t>Pintu Jendela: Alumunium, kaca clear</a:t>
                      </a:r>
                    </a:p>
                    <a:p>
                      <a:pPr algn="ctr" fontAlgn="b"/>
                      <a:r>
                        <a:rPr lang="en-US" sz="1050" b="0" i="0" u="none" strike="noStrike" baseline="0" smtClean="0">
                          <a:solidFill>
                            <a:srgbClr val="000000"/>
                          </a:solidFill>
                          <a:effectLst/>
                          <a:latin typeface="+mn-lt"/>
                        </a:rPr>
                        <a:t>Lantai: Keramik</a:t>
                      </a:r>
                    </a:p>
                    <a:p>
                      <a:pPr algn="ctr" fontAlgn="b"/>
                      <a:r>
                        <a:rPr lang="en-US" sz="1050" b="0" i="0" u="none" strike="noStrike" baseline="0" smtClean="0">
                          <a:solidFill>
                            <a:srgbClr val="000000"/>
                          </a:solidFill>
                          <a:effectLst/>
                          <a:latin typeface="+mn-lt"/>
                        </a:rPr>
                        <a:t>Plafond: Gypsum</a:t>
                      </a:r>
                      <a:endParaRPr lang="en-US"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4107857"/>
                  </a:ext>
                </a:extLst>
              </a:tr>
              <a:tr h="188942">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050" u="none" strike="noStrike">
                          <a:effectLst/>
                          <a:latin typeface="+mn-lt"/>
                        </a:rPr>
                        <a:t>Volume material</a:t>
                      </a:r>
                      <a:endParaRPr lang="en-US"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b="0" i="0" u="none" strike="noStrike" smtClean="0">
                          <a:solidFill>
                            <a:srgbClr val="000000"/>
                          </a:solidFill>
                          <a:effectLst/>
                          <a:latin typeface="+mn-lt"/>
                        </a:rPr>
                        <a:t>Volume Fasad, Dinding, Pintu Jendela,</a:t>
                      </a:r>
                      <a:r>
                        <a:rPr lang="en-US" sz="1050" b="0" i="0" u="none" strike="noStrike" baseline="0" smtClean="0">
                          <a:solidFill>
                            <a:srgbClr val="000000"/>
                          </a:solidFill>
                          <a:effectLst/>
                          <a:latin typeface="+mn-lt"/>
                        </a:rPr>
                        <a:t> Lantai, langit-langit</a:t>
                      </a:r>
                      <a:endParaRPr lang="en-US"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7397506"/>
                  </a:ext>
                </a:extLst>
              </a:tr>
              <a:tr h="188942">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sv-SE" sz="1050" u="none" strike="noStrike">
                          <a:effectLst/>
                          <a:latin typeface="+mn-lt"/>
                        </a:rPr>
                        <a:t>Intensitas energi material dan Faktor Emisi</a:t>
                      </a:r>
                      <a:endParaRPr lang="sv-SE"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sv-SE" sz="1050" b="0" i="0" u="none" strike="noStrike" smtClean="0">
                          <a:solidFill>
                            <a:srgbClr val="000000"/>
                          </a:solidFill>
                          <a:effectLst/>
                          <a:latin typeface="+mn-lt"/>
                        </a:rPr>
                        <a:t>Berdasarkan data I-O table (Ramadhan, 2019)</a:t>
                      </a:r>
                      <a:endParaRPr lang="sv-SE"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6367350"/>
                  </a:ext>
                </a:extLst>
              </a:tr>
              <a:tr h="188942">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050" u="none" strike="noStrike">
                          <a:effectLst/>
                          <a:latin typeface="+mn-lt"/>
                        </a:rPr>
                        <a:t>Intensitas Harga Material</a:t>
                      </a:r>
                      <a:endParaRPr lang="en-US"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50" b="0" i="0" u="none" strike="noStrike" smtClean="0">
                          <a:solidFill>
                            <a:srgbClr val="000000"/>
                          </a:solidFill>
                          <a:effectLst/>
                          <a:latin typeface="+mn-lt"/>
                        </a:rPr>
                        <a:t>Berdasarkan</a:t>
                      </a:r>
                      <a:r>
                        <a:rPr lang="en-US" sz="1050" b="0" i="0" u="none" strike="noStrike" baseline="0" smtClean="0">
                          <a:solidFill>
                            <a:srgbClr val="000000"/>
                          </a:solidFill>
                          <a:effectLst/>
                          <a:latin typeface="+mn-lt"/>
                        </a:rPr>
                        <a:t> data AHSP</a:t>
                      </a:r>
                      <a:endParaRPr lang="en-US"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9985186"/>
                  </a:ext>
                </a:extLst>
              </a:tr>
            </a:tbl>
          </a:graphicData>
        </a:graphic>
      </p:graphicFrame>
      <p:sp>
        <p:nvSpPr>
          <p:cNvPr id="7" name="TextBox 6"/>
          <p:cNvSpPr txBox="1"/>
          <p:nvPr/>
        </p:nvSpPr>
        <p:spPr>
          <a:xfrm>
            <a:off x="368605" y="0"/>
            <a:ext cx="4560607" cy="369332"/>
          </a:xfrm>
          <a:prstGeom prst="rect">
            <a:avLst/>
          </a:prstGeom>
          <a:noFill/>
        </p:spPr>
        <p:txBody>
          <a:bodyPr wrap="none" rtlCol="0">
            <a:spAutoFit/>
          </a:bodyPr>
          <a:lstStyle/>
          <a:p>
            <a:r>
              <a:rPr lang="en-US" b="1" smtClean="0"/>
              <a:t>Input: Input database faktor desain bangunan</a:t>
            </a:r>
            <a:endParaRPr lang="en-US" b="1"/>
          </a:p>
        </p:txBody>
      </p:sp>
      <p:pic>
        <p:nvPicPr>
          <p:cNvPr id="8" name="Picture 7"/>
          <p:cNvPicPr>
            <a:picLocks noChangeAspect="1"/>
          </p:cNvPicPr>
          <p:nvPr/>
        </p:nvPicPr>
        <p:blipFill>
          <a:blip r:embed="rId2"/>
          <a:stretch>
            <a:fillRect/>
          </a:stretch>
        </p:blipFill>
        <p:spPr>
          <a:xfrm>
            <a:off x="8740270" y="1006088"/>
            <a:ext cx="3233187" cy="3356906"/>
          </a:xfrm>
          <a:prstGeom prst="rect">
            <a:avLst/>
          </a:prstGeom>
        </p:spPr>
      </p:pic>
      <p:pic>
        <p:nvPicPr>
          <p:cNvPr id="9" name="Picture 8"/>
          <p:cNvPicPr>
            <a:picLocks noChangeAspect="1"/>
          </p:cNvPicPr>
          <p:nvPr/>
        </p:nvPicPr>
        <p:blipFill rotWithShape="1">
          <a:blip r:embed="rId3"/>
          <a:srcRect l="34809" r="20174"/>
          <a:stretch/>
        </p:blipFill>
        <p:spPr>
          <a:xfrm>
            <a:off x="4515534" y="894149"/>
            <a:ext cx="4057747" cy="4516051"/>
          </a:xfrm>
          <a:prstGeom prst="rect">
            <a:avLst/>
          </a:prstGeom>
        </p:spPr>
      </p:pic>
      <p:graphicFrame>
        <p:nvGraphicFramePr>
          <p:cNvPr id="2" name="Table 1"/>
          <p:cNvGraphicFramePr>
            <a:graphicFrameLocks noGrp="1"/>
          </p:cNvGraphicFramePr>
          <p:nvPr>
            <p:extLst/>
          </p:nvPr>
        </p:nvGraphicFramePr>
        <p:xfrm>
          <a:off x="5331823" y="5870840"/>
          <a:ext cx="3785383" cy="508254"/>
        </p:xfrm>
        <a:graphic>
          <a:graphicData uri="http://schemas.openxmlformats.org/drawingml/2006/table">
            <a:tbl>
              <a:tblPr>
                <a:tableStyleId>{5C22544A-7EE6-4342-B048-85BDC9FD1C3A}</a:tableStyleId>
              </a:tblPr>
              <a:tblGrid>
                <a:gridCol w="962385">
                  <a:extLst>
                    <a:ext uri="{9D8B030D-6E8A-4147-A177-3AD203B41FA5}">
                      <a16:colId xmlns:a16="http://schemas.microsoft.com/office/drawing/2014/main" val="3999781579"/>
                    </a:ext>
                  </a:extLst>
                </a:gridCol>
                <a:gridCol w="1411499">
                  <a:extLst>
                    <a:ext uri="{9D8B030D-6E8A-4147-A177-3AD203B41FA5}">
                      <a16:colId xmlns:a16="http://schemas.microsoft.com/office/drawing/2014/main" val="2383668786"/>
                    </a:ext>
                  </a:extLst>
                </a:gridCol>
                <a:gridCol w="1411499">
                  <a:extLst>
                    <a:ext uri="{9D8B030D-6E8A-4147-A177-3AD203B41FA5}">
                      <a16:colId xmlns:a16="http://schemas.microsoft.com/office/drawing/2014/main" val="638380149"/>
                    </a:ext>
                  </a:extLst>
                </a:gridCol>
              </a:tblGrid>
              <a:tr h="508254">
                <a:tc>
                  <a:txBody>
                    <a:bodyPr/>
                    <a:lstStyle/>
                    <a:p>
                      <a:pPr algn="ctr" fontAlgn="ctr"/>
                      <a:r>
                        <a:rPr lang="en-US" sz="1050" u="none" strike="noStrike">
                          <a:effectLst/>
                          <a:latin typeface="+mn-lt"/>
                        </a:rPr>
                        <a:t>Strategi Aktif</a:t>
                      </a:r>
                      <a:endParaRPr lang="en-US" sz="1050" b="0" i="0" u="none" strike="noStrike">
                        <a:solidFill>
                          <a:srgbClr val="000000"/>
                        </a:solidFill>
                        <a:effectLst/>
                        <a:latin typeface="+mn-lt"/>
                      </a:endParaRPr>
                    </a:p>
                  </a:txBody>
                  <a:tcPr marL="9447" marR="9447" marT="9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rtl="0" fontAlgn="ctr"/>
                      <a:r>
                        <a:rPr lang="en-US" sz="1050" u="none" strike="noStrike">
                          <a:effectLst/>
                          <a:latin typeface="+mn-lt"/>
                        </a:rPr>
                        <a:t>Penggunaan Sumber energi terbarukan</a:t>
                      </a:r>
                      <a:endParaRPr lang="en-US" sz="1050" b="0" i="0" u="none" strike="noStrike">
                        <a:solidFill>
                          <a:srgbClr val="000000"/>
                        </a:solidFill>
                        <a:effectLst/>
                        <a:latin typeface="+mn-lt"/>
                      </a:endParaRPr>
                    </a:p>
                  </a:txBody>
                  <a:tcPr marL="9447" marR="9447" marT="9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050" b="0" i="0" u="none" strike="noStrike" smtClean="0">
                          <a:solidFill>
                            <a:srgbClr val="000000"/>
                          </a:solidFill>
                          <a:effectLst/>
                          <a:latin typeface="+mn-lt"/>
                        </a:rPr>
                        <a:t>Solar PV</a:t>
                      </a:r>
                    </a:p>
                    <a:p>
                      <a:pPr algn="ctr" rtl="0" fontAlgn="ctr"/>
                      <a:r>
                        <a:rPr lang="en-US" sz="1050" b="0" i="0" u="none" strike="noStrike" smtClean="0">
                          <a:solidFill>
                            <a:srgbClr val="000000"/>
                          </a:solidFill>
                          <a:effectLst/>
                          <a:latin typeface="+mn-lt"/>
                        </a:rPr>
                        <a:t>dengan luas atap: 1215 m2</a:t>
                      </a:r>
                      <a:endParaRPr lang="en-US" sz="1050" b="0" i="0" u="none" strike="noStrike">
                        <a:solidFill>
                          <a:srgbClr val="000000"/>
                        </a:solidFill>
                        <a:effectLst/>
                        <a:latin typeface="+mn-lt"/>
                      </a:endParaRPr>
                    </a:p>
                  </a:txBody>
                  <a:tcPr marL="9447" marR="9447" marT="9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9104591"/>
                  </a:ext>
                </a:extLst>
              </a:tr>
            </a:tbl>
          </a:graphicData>
        </a:graphic>
      </p:graphicFrame>
      <p:sp>
        <p:nvSpPr>
          <p:cNvPr id="3" name="TextBox 2"/>
          <p:cNvSpPr txBox="1"/>
          <p:nvPr/>
        </p:nvSpPr>
        <p:spPr>
          <a:xfrm>
            <a:off x="6754293" y="19708"/>
            <a:ext cx="5437707" cy="369332"/>
          </a:xfrm>
          <a:prstGeom prst="rect">
            <a:avLst/>
          </a:prstGeom>
          <a:noFill/>
        </p:spPr>
        <p:txBody>
          <a:bodyPr wrap="none" rtlCol="0">
            <a:spAutoFit/>
          </a:bodyPr>
          <a:lstStyle/>
          <a:p>
            <a:r>
              <a:rPr lang="en-US" b="1" smtClean="0"/>
              <a:t>Penelitian Uji Coba Workflow pada kasus Rumah susun</a:t>
            </a:r>
            <a:endParaRPr lang="en-US" b="1"/>
          </a:p>
        </p:txBody>
      </p:sp>
    </p:spTree>
    <p:extLst>
      <p:ext uri="{BB962C8B-B14F-4D97-AF65-F5344CB8AC3E}">
        <p14:creationId xmlns:p14="http://schemas.microsoft.com/office/powerpoint/2010/main" val="1662221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Uji Coba Dynamo </a:t>
            </a:r>
            <a:endParaRPr lang="en-US"/>
          </a:p>
        </p:txBody>
      </p:sp>
      <p:pic>
        <p:nvPicPr>
          <p:cNvPr id="4" name="Picture 3"/>
          <p:cNvPicPr/>
          <p:nvPr/>
        </p:nvPicPr>
        <p:blipFill rotWithShape="1">
          <a:blip r:embed="rId2"/>
          <a:srcRect l="17750" t="10819" r="26865" b="26894"/>
          <a:stretch/>
        </p:blipFill>
        <p:spPr bwMode="auto">
          <a:xfrm>
            <a:off x="838200" y="1690688"/>
            <a:ext cx="6590030" cy="4166338"/>
          </a:xfrm>
          <a:prstGeom prst="rect">
            <a:avLst/>
          </a:prstGeom>
          <a:ln>
            <a:noFill/>
          </a:ln>
          <a:extLst>
            <a:ext uri="{53640926-AAD7-44D8-BBD7-CCE9431645EC}">
              <a14:shadowObscured xmlns:a14="http://schemas.microsoft.com/office/drawing/2010/main"/>
            </a:ext>
          </a:extLst>
        </p:spPr>
      </p:pic>
      <p:pic>
        <p:nvPicPr>
          <p:cNvPr id="5123" name="Picture 3" descr="Model 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614" y="132464"/>
            <a:ext cx="3040324" cy="255936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Model 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0614" y="2691833"/>
            <a:ext cx="3040324" cy="2301714"/>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descr="Model 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4484" y="4833256"/>
            <a:ext cx="2186136" cy="20247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0" y="1876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5331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Massing_2022-12-05_08-47-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81077"/>
            <a:ext cx="6623357" cy="132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3181640" cy="340734"/>
          </a:xfrm>
          <a:prstGeom prst="rect">
            <a:avLst/>
          </a:prstGeom>
        </p:spPr>
        <p:txBody>
          <a:bodyPr wrap="none">
            <a:spAutoFit/>
          </a:bodyPr>
          <a:lstStyle/>
          <a:p>
            <a:pPr algn="just">
              <a:lnSpc>
                <a:spcPct val="150000"/>
              </a:lnSpc>
              <a:spcAft>
                <a:spcPts val="800"/>
              </a:spcAft>
            </a:pPr>
            <a:r>
              <a:rPr lang="en-US" sz="1200" b="1">
                <a:ea typeface="Calibri" panose="020F0502020204030204" pitchFamily="34" charset="0"/>
                <a:cs typeface="Times New Roman" panose="02020603050405020304" pitchFamily="18" charset="0"/>
              </a:rPr>
              <a:t>Proses menulis Script bentuk massa bangunan:</a:t>
            </a:r>
            <a:endParaRPr lang="en-US" sz="1100" b="1">
              <a:effectLst/>
              <a:ea typeface="Calibri" panose="020F0502020204030204" pitchFamily="34" charset="0"/>
              <a:cs typeface="Times New Roman" panose="02020603050405020304" pitchFamily="18" charset="0"/>
            </a:endParaRPr>
          </a:p>
        </p:txBody>
      </p:sp>
      <p:pic>
        <p:nvPicPr>
          <p:cNvPr id="3079" name="Picture 7" descr="WWR_2022-12-05_08-49-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391" y="2093232"/>
            <a:ext cx="6281511" cy="80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159560" y="1520070"/>
            <a:ext cx="1943930" cy="369332"/>
          </a:xfrm>
          <a:prstGeom prst="rect">
            <a:avLst/>
          </a:prstGeom>
        </p:spPr>
        <p:txBody>
          <a:bodyPr wrap="none">
            <a:spAutoFit/>
          </a:bodyPr>
          <a:lstStyle/>
          <a:p>
            <a:pPr algn="just">
              <a:lnSpc>
                <a:spcPct val="150000"/>
              </a:lnSpc>
              <a:spcAft>
                <a:spcPts val="800"/>
              </a:spcAft>
            </a:pPr>
            <a:r>
              <a:rPr lang="en-US" sz="1200" b="1">
                <a:ea typeface="Calibri" panose="020F0502020204030204" pitchFamily="34" charset="0"/>
                <a:cs typeface="Times New Roman" panose="02020603050405020304" pitchFamily="18" charset="0"/>
              </a:rPr>
              <a:t>Proses menulis Script </a:t>
            </a:r>
            <a:r>
              <a:rPr lang="en-US" sz="1200" b="1" smtClean="0">
                <a:ea typeface="Calibri" panose="020F0502020204030204" pitchFamily="34" charset="0"/>
                <a:cs typeface="Times New Roman" panose="02020603050405020304" pitchFamily="18" charset="0"/>
              </a:rPr>
              <a:t>WWR</a:t>
            </a:r>
            <a:endParaRPr lang="en-US" sz="1100" b="1">
              <a:effectLst/>
              <a:ea typeface="Calibri" panose="020F0502020204030204" pitchFamily="34" charset="0"/>
              <a:cs typeface="Times New Roman" panose="02020603050405020304" pitchFamily="18" charset="0"/>
            </a:endParaRPr>
          </a:p>
        </p:txBody>
      </p:sp>
      <p:pic>
        <p:nvPicPr>
          <p:cNvPr id="3080" name="Picture 8" descr="Orientation_2022-12-05_08-48-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831" y="3791404"/>
            <a:ext cx="5227637"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21278" y="3393618"/>
            <a:ext cx="2160656" cy="369332"/>
          </a:xfrm>
          <a:prstGeom prst="rect">
            <a:avLst/>
          </a:prstGeom>
        </p:spPr>
        <p:txBody>
          <a:bodyPr wrap="none">
            <a:spAutoFit/>
          </a:bodyPr>
          <a:lstStyle/>
          <a:p>
            <a:pPr algn="just">
              <a:lnSpc>
                <a:spcPct val="150000"/>
              </a:lnSpc>
              <a:spcAft>
                <a:spcPts val="800"/>
              </a:spcAft>
            </a:pPr>
            <a:r>
              <a:rPr lang="en-US" sz="1200" b="1">
                <a:ea typeface="Calibri" panose="020F0502020204030204" pitchFamily="34" charset="0"/>
                <a:cs typeface="Times New Roman" panose="02020603050405020304" pitchFamily="18" charset="0"/>
              </a:rPr>
              <a:t>Proses menulis Script </a:t>
            </a:r>
            <a:r>
              <a:rPr lang="en-US" sz="1200" b="1" smtClean="0">
                <a:ea typeface="Calibri" panose="020F0502020204030204" pitchFamily="34" charset="0"/>
                <a:cs typeface="Times New Roman" panose="02020603050405020304" pitchFamily="18" charset="0"/>
              </a:rPr>
              <a:t>Orientasi</a:t>
            </a:r>
            <a:endParaRPr lang="en-US" sz="1100" b="1">
              <a:effectLst/>
              <a:ea typeface="Calibri" panose="020F0502020204030204" pitchFamily="34" charset="0"/>
              <a:cs typeface="Times New Roman" panose="02020603050405020304" pitchFamily="18" charset="0"/>
            </a:endParaRPr>
          </a:p>
        </p:txBody>
      </p:sp>
      <p:pic>
        <p:nvPicPr>
          <p:cNvPr id="3081" name="Picture 9" descr="Shading_2022-12-05_08-48-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7971" y="3578284"/>
            <a:ext cx="525462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6444342" y="3123862"/>
            <a:ext cx="3704604" cy="307777"/>
          </a:xfrm>
          <a:prstGeom prst="rect">
            <a:avLst/>
          </a:prstGeom>
        </p:spPr>
        <p:txBody>
          <a:bodyPr wrap="none">
            <a:spAutoFit/>
          </a:bodyPr>
          <a:lstStyle/>
          <a:p>
            <a:r>
              <a:rPr lang="en-US" sz="1400" b="1"/>
              <a:t>Proses menulis script fasad </a:t>
            </a:r>
            <a:r>
              <a:rPr lang="en-US" sz="1400" b="1" smtClean="0"/>
              <a:t>dan shading </a:t>
            </a:r>
            <a:r>
              <a:rPr lang="en-US" sz="1400" b="1"/>
              <a:t>device:</a:t>
            </a:r>
          </a:p>
        </p:txBody>
      </p:sp>
      <p:pic>
        <p:nvPicPr>
          <p:cNvPr id="3082" name="Picture 10" descr="Add Level_2022-12-05_08-46-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258" y="5456692"/>
            <a:ext cx="52403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5522700" y="5094221"/>
            <a:ext cx="6550383" cy="276999"/>
          </a:xfrm>
          <a:prstGeom prst="rect">
            <a:avLst/>
          </a:prstGeom>
        </p:spPr>
        <p:txBody>
          <a:bodyPr wrap="none">
            <a:spAutoFit/>
          </a:bodyPr>
          <a:lstStyle/>
          <a:p>
            <a:r>
              <a:rPr lang="en-US" sz="1200" b="1"/>
              <a:t>Proses menulis script jumlah lantai bangunan yang berpengaruh pada ketinggian dan building ratio:</a:t>
            </a:r>
          </a:p>
        </p:txBody>
      </p:sp>
    </p:spTree>
    <p:extLst>
      <p:ext uri="{BB962C8B-B14F-4D97-AF65-F5344CB8AC3E}">
        <p14:creationId xmlns:p14="http://schemas.microsoft.com/office/powerpoint/2010/main" val="1778501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0629" y="524817"/>
            <a:ext cx="5558829" cy="369332"/>
          </a:xfrm>
          <a:prstGeom prst="rect">
            <a:avLst/>
          </a:prstGeom>
          <a:noFill/>
        </p:spPr>
        <p:txBody>
          <a:bodyPr wrap="none" rtlCol="0">
            <a:spAutoFit/>
          </a:bodyPr>
          <a:lstStyle/>
          <a:p>
            <a:r>
              <a:rPr lang="en-US" b="1" smtClean="0"/>
              <a:t>Proses: Proses dokumentasi LOD, Proses interoperability</a:t>
            </a:r>
            <a:endParaRPr lang="en-US" b="1"/>
          </a:p>
        </p:txBody>
      </p:sp>
      <p:graphicFrame>
        <p:nvGraphicFramePr>
          <p:cNvPr id="3" name="Table 2"/>
          <p:cNvGraphicFramePr>
            <a:graphicFrameLocks noGrp="1"/>
          </p:cNvGraphicFramePr>
          <p:nvPr>
            <p:extLst/>
          </p:nvPr>
        </p:nvGraphicFramePr>
        <p:xfrm>
          <a:off x="130627" y="894149"/>
          <a:ext cx="5494326" cy="2194560"/>
        </p:xfrm>
        <a:graphic>
          <a:graphicData uri="http://schemas.openxmlformats.org/drawingml/2006/table">
            <a:tbl>
              <a:tblPr firstRow="1" bandRow="1">
                <a:tableStyleId>{5C22544A-7EE6-4342-B048-85BDC9FD1C3A}</a:tableStyleId>
              </a:tblPr>
              <a:tblGrid>
                <a:gridCol w="2747163">
                  <a:extLst>
                    <a:ext uri="{9D8B030D-6E8A-4147-A177-3AD203B41FA5}">
                      <a16:colId xmlns:a16="http://schemas.microsoft.com/office/drawing/2014/main" val="11345808"/>
                    </a:ext>
                  </a:extLst>
                </a:gridCol>
                <a:gridCol w="2747163">
                  <a:extLst>
                    <a:ext uri="{9D8B030D-6E8A-4147-A177-3AD203B41FA5}">
                      <a16:colId xmlns:a16="http://schemas.microsoft.com/office/drawing/2014/main" val="3543129773"/>
                    </a:ext>
                  </a:extLst>
                </a:gridCol>
              </a:tblGrid>
              <a:tr h="251674">
                <a:tc>
                  <a:txBody>
                    <a:bodyPr/>
                    <a:lstStyle/>
                    <a:p>
                      <a:pPr algn="ctr"/>
                      <a:r>
                        <a:rPr lang="en-US" sz="1100" b="1" smtClean="0">
                          <a:solidFill>
                            <a:schemeClr val="tx1"/>
                          </a:solidFill>
                        </a:rPr>
                        <a:t>Level of Detail </a:t>
                      </a:r>
                      <a:endParaRPr lang="en-US" sz="11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100" b="1" smtClean="0">
                          <a:solidFill>
                            <a:schemeClr val="tx1"/>
                          </a:solidFill>
                        </a:rPr>
                        <a:t>Interoperability </a:t>
                      </a:r>
                      <a:endParaRPr lang="en-US" sz="11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929484476"/>
                  </a:ext>
                </a:extLst>
              </a:tr>
              <a:tr h="1223852">
                <a:tc>
                  <a:txBody>
                    <a:bodyPr/>
                    <a:lstStyle/>
                    <a:p>
                      <a:pPr marL="0" indent="0">
                        <a:buFont typeface="Arial" panose="020B0604020202020204" pitchFamily="34" charset="0"/>
                        <a:buNone/>
                      </a:pPr>
                      <a:r>
                        <a:rPr lang="en-US" sz="1100" b="0" smtClean="0">
                          <a:solidFill>
                            <a:schemeClr val="tx1"/>
                          </a:solidFill>
                        </a:rPr>
                        <a:t>LOD</a:t>
                      </a:r>
                      <a:r>
                        <a:rPr lang="en-US" sz="1100" b="0" baseline="0" smtClean="0">
                          <a:solidFill>
                            <a:schemeClr val="tx1"/>
                          </a:solidFill>
                        </a:rPr>
                        <a:t> 200 yang berisi informasi data:</a:t>
                      </a:r>
                    </a:p>
                    <a:p>
                      <a:pPr marL="171450" indent="-171450">
                        <a:buFont typeface="Arial" panose="020B0604020202020204" pitchFamily="34" charset="0"/>
                        <a:buChar char="•"/>
                      </a:pPr>
                      <a:r>
                        <a:rPr lang="en-US" sz="1100" b="0" baseline="0" smtClean="0">
                          <a:solidFill>
                            <a:schemeClr val="tx1"/>
                          </a:solidFill>
                        </a:rPr>
                        <a:t>Material Properties (Thermal dan Mechanical)</a:t>
                      </a:r>
                    </a:p>
                    <a:p>
                      <a:pPr marL="171450" indent="-171450">
                        <a:buFont typeface="Arial" panose="020B0604020202020204" pitchFamily="34" charset="0"/>
                        <a:buChar char="•"/>
                      </a:pPr>
                      <a:r>
                        <a:rPr lang="en-US" sz="1100" b="0" baseline="0" smtClean="0">
                          <a:solidFill>
                            <a:schemeClr val="tx1"/>
                          </a:solidFill>
                        </a:rPr>
                        <a:t>Lokasi: Tegal</a:t>
                      </a:r>
                    </a:p>
                    <a:p>
                      <a:pPr marL="171450" indent="-171450">
                        <a:buFont typeface="Arial" panose="020B0604020202020204" pitchFamily="34" charset="0"/>
                        <a:buChar char="•"/>
                      </a:pPr>
                      <a:r>
                        <a:rPr lang="en-US" sz="1100" b="0" smtClean="0">
                          <a:solidFill>
                            <a:schemeClr val="tx1"/>
                          </a:solidFill>
                        </a:rPr>
                        <a:t>Komponen bangunan (Jenis Komponen: Dinding, lantai, dll)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smtClean="0">
                          <a:solidFill>
                            <a:schemeClr val="tx1"/>
                          </a:solidFill>
                        </a:rPr>
                        <a:t>Karakterstik</a:t>
                      </a:r>
                      <a:r>
                        <a:rPr lang="en-US" sz="1100" b="0" baseline="0" smtClean="0">
                          <a:solidFill>
                            <a:schemeClr val="tx1"/>
                          </a:solidFill>
                        </a:rPr>
                        <a:t> desain (panjang, lebar, diameter, luas, volume, dll)</a:t>
                      </a:r>
                      <a:endParaRPr lang="en-US" sz="1100" b="0" smtClean="0">
                        <a:solidFill>
                          <a:schemeClr val="tx1"/>
                        </a:solidFill>
                      </a:endParaRPr>
                    </a:p>
                    <a:p>
                      <a:pPr marL="0" indent="0">
                        <a:buFont typeface="Arial" panose="020B0604020202020204" pitchFamily="34" charset="0"/>
                        <a:buNone/>
                      </a:pPr>
                      <a:endParaRPr lang="en-US" sz="11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1100" b="0" baseline="0" smtClean="0">
                          <a:solidFill>
                            <a:schemeClr val="tx1"/>
                          </a:solidFill>
                        </a:rPr>
                        <a:t>Jenis Platform yang digunakan: </a:t>
                      </a:r>
                    </a:p>
                    <a:p>
                      <a:pPr marL="171450" indent="-171450">
                        <a:buFont typeface="Arial" panose="020B0604020202020204" pitchFamily="34" charset="0"/>
                        <a:buChar char="•"/>
                      </a:pPr>
                      <a:r>
                        <a:rPr lang="en-US" sz="1100" b="0" baseline="0" smtClean="0">
                          <a:solidFill>
                            <a:schemeClr val="tx1"/>
                          </a:solidFill>
                        </a:rPr>
                        <a:t>Authoring: Autodesk Revit 2022.</a:t>
                      </a:r>
                    </a:p>
                    <a:p>
                      <a:pPr marL="171450" indent="-171450">
                        <a:buFont typeface="Arial" panose="020B0604020202020204" pitchFamily="34" charset="0"/>
                        <a:buChar char="•"/>
                      </a:pPr>
                      <a:r>
                        <a:rPr lang="en-US" sz="1100" b="0" baseline="0" smtClean="0">
                          <a:solidFill>
                            <a:schemeClr val="tx1"/>
                          </a:solidFill>
                        </a:rPr>
                        <a:t>Simulasi Embodied Energy: Quantity Takeoff. </a:t>
                      </a:r>
                    </a:p>
                    <a:p>
                      <a:pPr marL="171450" indent="-171450">
                        <a:buFont typeface="Arial" panose="020B0604020202020204" pitchFamily="34" charset="0"/>
                        <a:buChar char="•"/>
                      </a:pPr>
                      <a:r>
                        <a:rPr lang="en-US" sz="1100" b="0" baseline="0" smtClean="0">
                          <a:solidFill>
                            <a:schemeClr val="tx1"/>
                          </a:solidFill>
                        </a:rPr>
                        <a:t>Simulasi Energi Operasional: Insight 360. </a:t>
                      </a:r>
                    </a:p>
                    <a:p>
                      <a:pPr marL="171450" indent="-171450">
                        <a:buFont typeface="Arial" panose="020B0604020202020204" pitchFamily="34" charset="0"/>
                        <a:buChar char="•"/>
                      </a:pPr>
                      <a:r>
                        <a:rPr lang="en-US" sz="1100" b="0" baseline="0" smtClean="0">
                          <a:solidFill>
                            <a:schemeClr val="tx1"/>
                          </a:solidFill>
                        </a:rPr>
                        <a:t>Simulasi energi selubung: Solar radiation Plugin. </a:t>
                      </a:r>
                    </a:p>
                    <a:p>
                      <a:pPr marL="171450" indent="-171450">
                        <a:buFont typeface="Arial" panose="020B0604020202020204" pitchFamily="34" charset="0"/>
                        <a:buChar char="•"/>
                      </a:pPr>
                      <a:r>
                        <a:rPr lang="en-US" sz="1100" b="0" baseline="0" smtClean="0">
                          <a:solidFill>
                            <a:schemeClr val="tx1"/>
                          </a:solidFill>
                        </a:rPr>
                        <a:t>Simulasi energi PV: Solar radiation plugin. </a:t>
                      </a:r>
                    </a:p>
                    <a:p>
                      <a:pPr marL="171450" indent="-171450">
                        <a:buFont typeface="Arial" panose="020B0604020202020204" pitchFamily="34" charset="0"/>
                        <a:buChar char="•"/>
                      </a:pPr>
                      <a:r>
                        <a:rPr lang="en-US" sz="1100" b="0" baseline="0" smtClean="0">
                          <a:solidFill>
                            <a:schemeClr val="tx1"/>
                          </a:solidFill>
                        </a:rPr>
                        <a:t>Simulasi Emisi karbon Material: CarboLife Calculator. </a:t>
                      </a:r>
                    </a:p>
                    <a:p>
                      <a:pPr marL="0" indent="0">
                        <a:buFont typeface="Arial" panose="020B0604020202020204" pitchFamily="34" charset="0"/>
                        <a:buNone/>
                      </a:pPr>
                      <a:endParaRPr lang="en-US" sz="1100" b="0" baseline="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17677"/>
                  </a:ext>
                </a:extLst>
              </a:tr>
            </a:tbl>
          </a:graphicData>
        </a:graphic>
      </p:graphicFrame>
      <p:graphicFrame>
        <p:nvGraphicFramePr>
          <p:cNvPr id="8" name="Table 7"/>
          <p:cNvGraphicFramePr>
            <a:graphicFrameLocks noGrp="1"/>
          </p:cNvGraphicFramePr>
          <p:nvPr>
            <p:extLst/>
          </p:nvPr>
        </p:nvGraphicFramePr>
        <p:xfrm>
          <a:off x="130629" y="3276600"/>
          <a:ext cx="6923315" cy="3496185"/>
        </p:xfrm>
        <a:graphic>
          <a:graphicData uri="http://schemas.openxmlformats.org/drawingml/2006/table">
            <a:tbl>
              <a:tblPr firstRow="1" bandRow="1">
                <a:tableStyleId>{5C22544A-7EE6-4342-B048-85BDC9FD1C3A}</a:tableStyleId>
              </a:tblPr>
              <a:tblGrid>
                <a:gridCol w="394505">
                  <a:extLst>
                    <a:ext uri="{9D8B030D-6E8A-4147-A177-3AD203B41FA5}">
                      <a16:colId xmlns:a16="http://schemas.microsoft.com/office/drawing/2014/main" val="20000"/>
                    </a:ext>
                  </a:extLst>
                </a:gridCol>
                <a:gridCol w="1913266">
                  <a:extLst>
                    <a:ext uri="{9D8B030D-6E8A-4147-A177-3AD203B41FA5}">
                      <a16:colId xmlns:a16="http://schemas.microsoft.com/office/drawing/2014/main" val="20001"/>
                    </a:ext>
                  </a:extLst>
                </a:gridCol>
                <a:gridCol w="1153886">
                  <a:extLst>
                    <a:ext uri="{9D8B030D-6E8A-4147-A177-3AD203B41FA5}">
                      <a16:colId xmlns:a16="http://schemas.microsoft.com/office/drawing/2014/main" val="20002"/>
                    </a:ext>
                  </a:extLst>
                </a:gridCol>
                <a:gridCol w="1153886">
                  <a:extLst>
                    <a:ext uri="{9D8B030D-6E8A-4147-A177-3AD203B41FA5}">
                      <a16:colId xmlns:a16="http://schemas.microsoft.com/office/drawing/2014/main" val="20003"/>
                    </a:ext>
                  </a:extLst>
                </a:gridCol>
                <a:gridCol w="1153886">
                  <a:extLst>
                    <a:ext uri="{9D8B030D-6E8A-4147-A177-3AD203B41FA5}">
                      <a16:colId xmlns:a16="http://schemas.microsoft.com/office/drawing/2014/main" val="20004"/>
                    </a:ext>
                  </a:extLst>
                </a:gridCol>
                <a:gridCol w="1153886">
                  <a:extLst>
                    <a:ext uri="{9D8B030D-6E8A-4147-A177-3AD203B41FA5}">
                      <a16:colId xmlns:a16="http://schemas.microsoft.com/office/drawing/2014/main" val="20005"/>
                    </a:ext>
                  </a:extLst>
                </a:gridCol>
              </a:tblGrid>
              <a:tr h="394035">
                <a:tc>
                  <a:txBody>
                    <a:bodyPr/>
                    <a:lstStyle/>
                    <a:p>
                      <a:r>
                        <a:rPr lang="en-US" sz="1100" dirty="0" smtClean="0"/>
                        <a:t>No</a:t>
                      </a:r>
                      <a:endParaRPr lang="en-US" sz="1100" dirty="0"/>
                    </a:p>
                  </a:txBody>
                  <a:tcPr/>
                </a:tc>
                <a:tc>
                  <a:txBody>
                    <a:bodyPr/>
                    <a:lstStyle/>
                    <a:p>
                      <a:r>
                        <a:rPr lang="en-US" sz="1100" dirty="0" err="1" smtClean="0"/>
                        <a:t>Pekerjaan</a:t>
                      </a:r>
                      <a:endParaRPr lang="en-US" sz="1100" dirty="0"/>
                    </a:p>
                  </a:txBody>
                  <a:tcPr/>
                </a:tc>
                <a:tc>
                  <a:txBody>
                    <a:bodyPr/>
                    <a:lstStyle/>
                    <a:p>
                      <a:r>
                        <a:rPr lang="en-US" sz="1100" dirty="0" smtClean="0"/>
                        <a:t>Lama </a:t>
                      </a:r>
                      <a:r>
                        <a:rPr lang="en-US" sz="1100" dirty="0" err="1" smtClean="0"/>
                        <a:t>Waktu</a:t>
                      </a:r>
                      <a:r>
                        <a:rPr lang="en-US" sz="1100" dirty="0" smtClean="0"/>
                        <a:t> (</a:t>
                      </a:r>
                      <a:r>
                        <a:rPr lang="en-US" sz="1100" dirty="0" err="1" smtClean="0"/>
                        <a:t>Hari</a:t>
                      </a:r>
                      <a:r>
                        <a:rPr lang="en-US" sz="1100" dirty="0" smtClean="0"/>
                        <a:t> </a:t>
                      </a:r>
                      <a:r>
                        <a:rPr lang="en-US" sz="1100" dirty="0" err="1" smtClean="0"/>
                        <a:t>Kerja</a:t>
                      </a:r>
                      <a:r>
                        <a:rPr lang="en-US" sz="1100" dirty="0" smtClean="0"/>
                        <a:t>)</a:t>
                      </a:r>
                      <a:endParaRPr lang="en-US" sz="1100" dirty="0"/>
                    </a:p>
                  </a:txBody>
                  <a:tcPr/>
                </a:tc>
                <a:tc>
                  <a:txBody>
                    <a:bodyPr/>
                    <a:lstStyle/>
                    <a:p>
                      <a:r>
                        <a:rPr lang="en-US" sz="1100" dirty="0" smtClean="0"/>
                        <a:t>Jam </a:t>
                      </a:r>
                      <a:r>
                        <a:rPr lang="en-US" sz="1100" dirty="0" err="1" smtClean="0"/>
                        <a:t>Kerja</a:t>
                      </a:r>
                      <a:endParaRPr lang="en-US" sz="1100" dirty="0"/>
                    </a:p>
                  </a:txBody>
                  <a:tcPr/>
                </a:tc>
                <a:tc>
                  <a:txBody>
                    <a:bodyPr/>
                    <a:lstStyle/>
                    <a:p>
                      <a:r>
                        <a:rPr lang="en-US" sz="1100" baseline="0" smtClean="0"/>
                        <a:t>Jenis Data</a:t>
                      </a:r>
                      <a:endParaRPr lang="en-US" sz="1100" dirty="0"/>
                    </a:p>
                  </a:txBody>
                  <a:tcPr/>
                </a:tc>
                <a:tc>
                  <a:txBody>
                    <a:bodyPr/>
                    <a:lstStyle/>
                    <a:p>
                      <a:r>
                        <a:rPr lang="en-US" sz="1100" dirty="0" smtClean="0"/>
                        <a:t>Platform</a:t>
                      </a:r>
                      <a:endParaRPr lang="en-US" sz="1100" dirty="0"/>
                    </a:p>
                  </a:txBody>
                  <a:tcPr/>
                </a:tc>
                <a:extLst>
                  <a:ext uri="{0D108BD9-81ED-4DB2-BD59-A6C34878D82A}">
                    <a16:rowId xmlns:a16="http://schemas.microsoft.com/office/drawing/2014/main" val="10000"/>
                  </a:ext>
                </a:extLst>
              </a:tr>
              <a:tr h="342435">
                <a:tc>
                  <a:txBody>
                    <a:bodyPr/>
                    <a:lstStyle/>
                    <a:p>
                      <a:r>
                        <a:rPr lang="en-US" sz="1100" dirty="0" smtClean="0"/>
                        <a:t>1</a:t>
                      </a:r>
                      <a:endParaRPr lang="en-US" sz="1100" dirty="0"/>
                    </a:p>
                  </a:txBody>
                  <a:tcPr/>
                </a:tc>
                <a:tc>
                  <a:txBody>
                    <a:bodyPr/>
                    <a:lstStyle/>
                    <a:p>
                      <a:r>
                        <a:rPr lang="en-US" sz="1100" dirty="0" smtClean="0"/>
                        <a:t>Modeling LOD 200</a:t>
                      </a:r>
                      <a:endParaRPr lang="en-US" sz="1100" dirty="0"/>
                    </a:p>
                  </a:txBody>
                  <a:tcPr/>
                </a:tc>
                <a:tc>
                  <a:txBody>
                    <a:bodyPr/>
                    <a:lstStyle/>
                    <a:p>
                      <a:r>
                        <a:rPr lang="en-US" sz="1100" dirty="0" smtClean="0"/>
                        <a:t>3 </a:t>
                      </a:r>
                      <a:r>
                        <a:rPr lang="en-US" sz="1100" dirty="0" err="1" smtClean="0"/>
                        <a:t>Hari</a:t>
                      </a:r>
                      <a:endParaRPr lang="en-US" sz="1100" dirty="0"/>
                    </a:p>
                  </a:txBody>
                  <a:tcPr/>
                </a:tc>
                <a:tc>
                  <a:txBody>
                    <a:bodyPr/>
                    <a:lstStyle/>
                    <a:p>
                      <a:r>
                        <a:rPr lang="en-US" sz="1100" dirty="0" smtClean="0"/>
                        <a:t>24 Jam</a:t>
                      </a:r>
                      <a:endParaRPr lang="en-US" sz="1100" dirty="0"/>
                    </a:p>
                  </a:txBody>
                  <a:tcPr/>
                </a:tc>
                <a:tc>
                  <a:txBody>
                    <a:bodyPr/>
                    <a:lstStyle/>
                    <a:p>
                      <a:r>
                        <a:rPr lang="en-US" sz="1100" dirty="0" smtClean="0"/>
                        <a:t>.RVT</a:t>
                      </a:r>
                      <a:endParaRPr lang="en-US" sz="1100" dirty="0"/>
                    </a:p>
                  </a:txBody>
                  <a:tcPr/>
                </a:tc>
                <a:tc>
                  <a:txBody>
                    <a:bodyPr/>
                    <a:lstStyle/>
                    <a:p>
                      <a:r>
                        <a:rPr lang="en-US" sz="1100" dirty="0" smtClean="0"/>
                        <a:t>Autodesk Revit</a:t>
                      </a:r>
                      <a:endParaRPr lang="en-US" sz="1100" dirty="0"/>
                    </a:p>
                  </a:txBody>
                  <a:tcPr/>
                </a:tc>
                <a:extLst>
                  <a:ext uri="{0D108BD9-81ED-4DB2-BD59-A6C34878D82A}">
                    <a16:rowId xmlns:a16="http://schemas.microsoft.com/office/drawing/2014/main" val="10001"/>
                  </a:ext>
                </a:extLst>
              </a:tr>
              <a:tr h="394035">
                <a:tc>
                  <a:txBody>
                    <a:bodyPr/>
                    <a:lstStyle/>
                    <a:p>
                      <a:r>
                        <a:rPr lang="en-US" sz="1100" dirty="0" smtClean="0"/>
                        <a:t>2</a:t>
                      </a:r>
                      <a:endParaRPr lang="en-US" sz="1100" dirty="0"/>
                    </a:p>
                  </a:txBody>
                  <a:tcPr/>
                </a:tc>
                <a:tc>
                  <a:txBody>
                    <a:bodyPr/>
                    <a:lstStyle/>
                    <a:p>
                      <a:r>
                        <a:rPr lang="en-US" sz="1100" dirty="0" err="1" smtClean="0"/>
                        <a:t>Simulasi</a:t>
                      </a:r>
                      <a:r>
                        <a:rPr lang="en-US" sz="1100" dirty="0" smtClean="0"/>
                        <a:t> </a:t>
                      </a:r>
                      <a:r>
                        <a:rPr lang="en-US" sz="1100" dirty="0" err="1" smtClean="0"/>
                        <a:t>enegi</a:t>
                      </a:r>
                      <a:r>
                        <a:rPr lang="en-US" sz="1100" dirty="0" smtClean="0"/>
                        <a:t> </a:t>
                      </a:r>
                      <a:r>
                        <a:rPr lang="en-US" sz="1100" dirty="0" err="1" smtClean="0"/>
                        <a:t>perasional</a:t>
                      </a:r>
                      <a:endParaRPr lang="en-US" sz="1100" dirty="0"/>
                    </a:p>
                  </a:txBody>
                  <a:tcPr/>
                </a:tc>
                <a:tc>
                  <a:txBody>
                    <a:bodyPr/>
                    <a:lstStyle/>
                    <a:p>
                      <a:r>
                        <a:rPr lang="en-US" sz="1100" dirty="0" smtClean="0"/>
                        <a:t>0.04 </a:t>
                      </a:r>
                      <a:r>
                        <a:rPr lang="en-US" sz="1100" dirty="0" err="1" smtClean="0"/>
                        <a:t>Hari</a:t>
                      </a:r>
                      <a:endParaRPr lang="en-US" sz="1100" dirty="0"/>
                    </a:p>
                  </a:txBody>
                  <a:tcPr/>
                </a:tc>
                <a:tc>
                  <a:txBody>
                    <a:bodyPr/>
                    <a:lstStyle/>
                    <a:p>
                      <a:r>
                        <a:rPr lang="en-US" sz="1100" dirty="0" smtClean="0"/>
                        <a:t>1 Jam</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.RVT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Autodesk Revit-Insight</a:t>
                      </a:r>
                      <a:r>
                        <a:rPr lang="en-US" sz="1100" baseline="0" dirty="0" smtClean="0"/>
                        <a:t> 360</a:t>
                      </a:r>
                      <a:endParaRPr lang="en-US" sz="1100" dirty="0" smtClean="0"/>
                    </a:p>
                  </a:txBody>
                  <a:tcPr/>
                </a:tc>
                <a:extLst>
                  <a:ext uri="{0D108BD9-81ED-4DB2-BD59-A6C34878D82A}">
                    <a16:rowId xmlns:a16="http://schemas.microsoft.com/office/drawing/2014/main" val="10002"/>
                  </a:ext>
                </a:extLst>
              </a:tr>
              <a:tr h="394035">
                <a:tc>
                  <a:txBody>
                    <a:bodyPr/>
                    <a:lstStyle/>
                    <a:p>
                      <a:r>
                        <a:rPr lang="en-US" sz="1100" dirty="0" smtClean="0"/>
                        <a:t>3</a:t>
                      </a:r>
                      <a:endParaRPr lang="en-US" sz="1100" dirty="0"/>
                    </a:p>
                  </a:txBody>
                  <a:tcPr/>
                </a:tc>
                <a:tc>
                  <a:txBody>
                    <a:bodyPr/>
                    <a:lstStyle/>
                    <a:p>
                      <a:r>
                        <a:rPr lang="en-US" sz="1100" dirty="0" err="1" smtClean="0"/>
                        <a:t>Simulasi</a:t>
                      </a:r>
                      <a:r>
                        <a:rPr lang="en-US" sz="1100" dirty="0" smtClean="0"/>
                        <a:t> Solar Radiation </a:t>
                      </a:r>
                      <a:r>
                        <a:rPr lang="en-US" sz="1100" dirty="0" err="1" smtClean="0"/>
                        <a:t>dan</a:t>
                      </a:r>
                      <a:r>
                        <a:rPr lang="en-US" sz="1100" dirty="0" smtClean="0"/>
                        <a:t> PV</a:t>
                      </a:r>
                      <a:endParaRPr lang="en-US" sz="1100" dirty="0"/>
                    </a:p>
                  </a:txBody>
                  <a:tcPr/>
                </a:tc>
                <a:tc>
                  <a:txBody>
                    <a:bodyPr/>
                    <a:lstStyle/>
                    <a:p>
                      <a:r>
                        <a:rPr lang="en-US" sz="1100" dirty="0" smtClean="0"/>
                        <a:t>0.02 </a:t>
                      </a:r>
                      <a:r>
                        <a:rPr lang="en-US" sz="1100" dirty="0" err="1" smtClean="0"/>
                        <a:t>Hari</a:t>
                      </a:r>
                      <a:endParaRPr lang="en-US" sz="1100" dirty="0"/>
                    </a:p>
                  </a:txBody>
                  <a:tcPr/>
                </a:tc>
                <a:tc>
                  <a:txBody>
                    <a:bodyPr/>
                    <a:lstStyle/>
                    <a:p>
                      <a:r>
                        <a:rPr lang="en-US" sz="1100" dirty="0" smtClean="0"/>
                        <a:t>0.5 Jam</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.RVT</a:t>
                      </a:r>
                    </a:p>
                    <a:p>
                      <a:endParaRPr lang="en-US" sz="1100" dirty="0"/>
                    </a:p>
                  </a:txBody>
                  <a:tcPr/>
                </a:tc>
                <a:tc>
                  <a:txBody>
                    <a:bodyPr/>
                    <a:lstStyle/>
                    <a:p>
                      <a:r>
                        <a:rPr lang="en-US" sz="1100" dirty="0" smtClean="0"/>
                        <a:t>Solar Radiation-Revit Plugin</a:t>
                      </a:r>
                      <a:endParaRPr lang="en-US" sz="1100" dirty="0"/>
                    </a:p>
                  </a:txBody>
                  <a:tcPr/>
                </a:tc>
                <a:extLst>
                  <a:ext uri="{0D108BD9-81ED-4DB2-BD59-A6C34878D82A}">
                    <a16:rowId xmlns:a16="http://schemas.microsoft.com/office/drawing/2014/main" val="10003"/>
                  </a:ext>
                </a:extLst>
              </a:tr>
              <a:tr h="548835">
                <a:tc>
                  <a:txBody>
                    <a:bodyPr/>
                    <a:lstStyle/>
                    <a:p>
                      <a:r>
                        <a:rPr lang="en-US" sz="1100" dirty="0" smtClean="0"/>
                        <a:t>4</a:t>
                      </a:r>
                      <a:endParaRPr lang="en-US" sz="1100" dirty="0"/>
                    </a:p>
                  </a:txBody>
                  <a:tcPr/>
                </a:tc>
                <a:tc>
                  <a:txBody>
                    <a:bodyPr/>
                    <a:lstStyle/>
                    <a:p>
                      <a:r>
                        <a:rPr lang="en-US" sz="1100" dirty="0" err="1" smtClean="0"/>
                        <a:t>Simulasi</a:t>
                      </a:r>
                      <a:r>
                        <a:rPr lang="en-US" sz="1100" dirty="0" smtClean="0"/>
                        <a:t> Daylight</a:t>
                      </a:r>
                      <a:r>
                        <a:rPr lang="en-US" sz="1100" baseline="0" dirty="0" smtClean="0"/>
                        <a:t> (luminance Analysis) 1 sampling </a:t>
                      </a:r>
                      <a:r>
                        <a:rPr lang="en-US" sz="1100" baseline="0" dirty="0" err="1" smtClean="0"/>
                        <a:t>lantai</a:t>
                      </a:r>
                      <a:endParaRPr lang="en-US" sz="1100" dirty="0"/>
                    </a:p>
                  </a:txBody>
                  <a:tcPr/>
                </a:tc>
                <a:tc>
                  <a:txBody>
                    <a:bodyPr/>
                    <a:lstStyle/>
                    <a:p>
                      <a:r>
                        <a:rPr lang="en-US" sz="1100" dirty="0" smtClean="0"/>
                        <a:t>0.04 </a:t>
                      </a:r>
                      <a:r>
                        <a:rPr lang="en-US" sz="1100" dirty="0" err="1" smtClean="0"/>
                        <a:t>Hari</a:t>
                      </a:r>
                      <a:endParaRPr lang="en-US" sz="1100" dirty="0"/>
                    </a:p>
                  </a:txBody>
                  <a:tcPr/>
                </a:tc>
                <a:tc>
                  <a:txBody>
                    <a:bodyPr/>
                    <a:lstStyle/>
                    <a:p>
                      <a:r>
                        <a:rPr lang="en-US" sz="1100" dirty="0" smtClean="0"/>
                        <a:t>1 Jam</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.RVT</a:t>
                      </a:r>
                    </a:p>
                    <a:p>
                      <a:endParaRPr lang="en-US" sz="1100" dirty="0"/>
                    </a:p>
                  </a:txBody>
                  <a:tcPr/>
                </a:tc>
                <a:tc>
                  <a:txBody>
                    <a:bodyPr/>
                    <a:lstStyle/>
                    <a:p>
                      <a:r>
                        <a:rPr lang="en-US" sz="1100" dirty="0" smtClean="0"/>
                        <a:t>Lighting Analysis-Revit Plugin</a:t>
                      </a:r>
                      <a:endParaRPr lang="en-US" sz="1100" dirty="0"/>
                    </a:p>
                  </a:txBody>
                  <a:tcPr/>
                </a:tc>
                <a:extLst>
                  <a:ext uri="{0D108BD9-81ED-4DB2-BD59-A6C34878D82A}">
                    <a16:rowId xmlns:a16="http://schemas.microsoft.com/office/drawing/2014/main" val="10004"/>
                  </a:ext>
                </a:extLst>
              </a:tr>
              <a:tr h="548835">
                <a:tc>
                  <a:txBody>
                    <a:bodyPr/>
                    <a:lstStyle/>
                    <a:p>
                      <a:r>
                        <a:rPr lang="en-US" sz="1100" dirty="0" smtClean="0"/>
                        <a:t>5</a:t>
                      </a:r>
                      <a:endParaRPr lang="en-US" sz="1100" dirty="0"/>
                    </a:p>
                  </a:txBody>
                  <a:tcPr/>
                </a:tc>
                <a:tc>
                  <a:txBody>
                    <a:bodyPr/>
                    <a:lstStyle/>
                    <a:p>
                      <a:r>
                        <a:rPr lang="en-US" sz="1100" dirty="0" err="1" smtClean="0"/>
                        <a:t>Simulasi</a:t>
                      </a:r>
                      <a:r>
                        <a:rPr lang="en-US" sz="1100" dirty="0" smtClean="0"/>
                        <a:t> </a:t>
                      </a:r>
                      <a:r>
                        <a:rPr lang="en-US" sz="1100" dirty="0" err="1" smtClean="0"/>
                        <a:t>Emisi</a:t>
                      </a:r>
                      <a:r>
                        <a:rPr lang="en-US" sz="1100" dirty="0" smtClean="0"/>
                        <a:t> </a:t>
                      </a:r>
                      <a:r>
                        <a:rPr lang="en-US" sz="1100" dirty="0" err="1" smtClean="0"/>
                        <a:t>Karbon</a:t>
                      </a:r>
                      <a:r>
                        <a:rPr lang="en-US" sz="1100" dirty="0" smtClean="0"/>
                        <a:t> Material</a:t>
                      </a:r>
                      <a:endParaRPr lang="en-US" sz="1100" dirty="0"/>
                    </a:p>
                  </a:txBody>
                  <a:tcPr/>
                </a:tc>
                <a:tc>
                  <a:txBody>
                    <a:bodyPr/>
                    <a:lstStyle/>
                    <a:p>
                      <a:r>
                        <a:rPr lang="en-US" sz="1100" dirty="0" smtClean="0"/>
                        <a:t>0.003 </a:t>
                      </a:r>
                      <a:r>
                        <a:rPr lang="en-US" sz="1100" dirty="0" err="1" smtClean="0"/>
                        <a:t>Hari</a:t>
                      </a:r>
                      <a:endParaRPr lang="en-US" sz="1100" dirty="0"/>
                    </a:p>
                  </a:txBody>
                  <a:tcPr/>
                </a:tc>
                <a:tc>
                  <a:txBody>
                    <a:bodyPr/>
                    <a:lstStyle/>
                    <a:p>
                      <a:r>
                        <a:rPr lang="en-US" sz="1100" dirty="0" smtClean="0"/>
                        <a:t>0.08</a:t>
                      </a:r>
                      <a:r>
                        <a:rPr lang="en-US" sz="1100" baseline="0" dirty="0" smtClean="0"/>
                        <a:t> Jam</a:t>
                      </a:r>
                      <a:endParaRPr lang="en-US" sz="1100" dirty="0"/>
                    </a:p>
                  </a:txBody>
                  <a:tcPr/>
                </a:tc>
                <a:tc>
                  <a:txBody>
                    <a:bodyPr/>
                    <a:lstStyle/>
                    <a:p>
                      <a:r>
                        <a:rPr lang="en-US" sz="1100" dirty="0" smtClean="0"/>
                        <a:t>.RVT</a:t>
                      </a:r>
                      <a:endParaRPr lang="en-US" sz="1100" dirty="0"/>
                    </a:p>
                  </a:txBody>
                  <a:tcPr/>
                </a:tc>
                <a:tc>
                  <a:txBody>
                    <a:bodyPr/>
                    <a:lstStyle/>
                    <a:p>
                      <a:r>
                        <a:rPr lang="en-US" sz="1100" dirty="0" err="1" smtClean="0"/>
                        <a:t>Carbo</a:t>
                      </a:r>
                      <a:r>
                        <a:rPr lang="en-US" sz="1100" dirty="0" smtClean="0"/>
                        <a:t> Life Calculator-Revit</a:t>
                      </a:r>
                      <a:r>
                        <a:rPr lang="en-US" sz="1100" baseline="0" dirty="0" smtClean="0"/>
                        <a:t> Plugin</a:t>
                      </a:r>
                      <a:endParaRPr lang="en-US" sz="1100" dirty="0"/>
                    </a:p>
                  </a:txBody>
                  <a:tcPr/>
                </a:tc>
                <a:extLst>
                  <a:ext uri="{0D108BD9-81ED-4DB2-BD59-A6C34878D82A}">
                    <a16:rowId xmlns:a16="http://schemas.microsoft.com/office/drawing/2014/main" val="10005"/>
                  </a:ext>
                </a:extLst>
              </a:tr>
              <a:tr h="342435">
                <a:tc gridSpan="2">
                  <a:txBody>
                    <a:bodyPr/>
                    <a:lstStyle/>
                    <a:p>
                      <a:r>
                        <a:rPr lang="en-US" sz="1100" dirty="0" smtClean="0"/>
                        <a:t>Total </a:t>
                      </a:r>
                      <a:r>
                        <a:rPr lang="en-US" sz="1100" dirty="0" err="1" smtClean="0"/>
                        <a:t>Waktu</a:t>
                      </a:r>
                      <a:r>
                        <a:rPr lang="en-US" sz="1100" dirty="0" smtClean="0"/>
                        <a:t> </a:t>
                      </a:r>
                      <a:r>
                        <a:rPr lang="en-US" sz="1100" dirty="0" err="1" smtClean="0"/>
                        <a:t>Pengerjaan</a:t>
                      </a:r>
                      <a:endParaRPr lang="en-US" sz="1100" dirty="0"/>
                    </a:p>
                  </a:txBody>
                  <a:tcPr/>
                </a:tc>
                <a:tc hMerge="1">
                  <a:txBody>
                    <a:bodyPr/>
                    <a:lstStyle/>
                    <a:p>
                      <a:endParaRPr lang="en-US" dirty="0"/>
                    </a:p>
                  </a:txBody>
                  <a:tcPr/>
                </a:tc>
                <a:tc>
                  <a:txBody>
                    <a:bodyPr/>
                    <a:lstStyle/>
                    <a:p>
                      <a:r>
                        <a:rPr lang="en-US" sz="1100" dirty="0" smtClean="0"/>
                        <a:t>3.013 </a:t>
                      </a:r>
                      <a:r>
                        <a:rPr lang="en-US" sz="1100" dirty="0" err="1" smtClean="0"/>
                        <a:t>Hari</a:t>
                      </a:r>
                      <a:endParaRPr lang="en-US" sz="1100" dirty="0"/>
                    </a:p>
                  </a:txBody>
                  <a:tcPr/>
                </a:tc>
                <a:tc>
                  <a:txBody>
                    <a:bodyPr/>
                    <a:lstStyle/>
                    <a:p>
                      <a:r>
                        <a:rPr lang="en-US" sz="1100" dirty="0" smtClean="0"/>
                        <a:t>26.58 Jam</a:t>
                      </a:r>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10006"/>
                  </a:ext>
                </a:extLst>
              </a:tr>
              <a:tr h="342435">
                <a:tc gridSpan="2">
                  <a:txBody>
                    <a:bodyPr/>
                    <a:lstStyle/>
                    <a:p>
                      <a:r>
                        <a:rPr lang="en-US" sz="1100" smtClean="0"/>
                        <a:t>Kecepatan Internet</a:t>
                      </a:r>
                      <a:endParaRPr lang="en-US" sz="1100" dirty="0"/>
                    </a:p>
                  </a:txBody>
                  <a:tcPr/>
                </a:tc>
                <a:tc hMerge="1">
                  <a:txBody>
                    <a:bodyPr/>
                    <a:lstStyle/>
                    <a:p>
                      <a:endParaRPr lang="en-US"/>
                    </a:p>
                  </a:txBody>
                  <a:tcPr/>
                </a:tc>
                <a:tc>
                  <a:txBody>
                    <a:bodyPr/>
                    <a:lstStyle/>
                    <a:p>
                      <a:r>
                        <a:rPr lang="en-US" sz="1100" smtClean="0"/>
                        <a:t>10Mbps</a:t>
                      </a:r>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618357313"/>
                  </a:ext>
                </a:extLst>
              </a:tr>
            </a:tbl>
          </a:graphicData>
        </a:graphic>
      </p:graphicFrame>
      <p:pic>
        <p:nvPicPr>
          <p:cNvPr id="9" name="Picture 8"/>
          <p:cNvPicPr>
            <a:picLocks noChangeAspect="1"/>
          </p:cNvPicPr>
          <p:nvPr/>
        </p:nvPicPr>
        <p:blipFill rotWithShape="1">
          <a:blip r:embed="rId2"/>
          <a:srcRect l="71093" t="44541" b="43582"/>
          <a:stretch/>
        </p:blipFill>
        <p:spPr>
          <a:xfrm>
            <a:off x="9196389" y="1865971"/>
            <a:ext cx="2995611" cy="56281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6854" y="0"/>
            <a:ext cx="3061004" cy="247221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3938" y="4712678"/>
            <a:ext cx="3769492" cy="214532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9349" y="2428785"/>
            <a:ext cx="3814081" cy="2182403"/>
          </a:xfrm>
          <a:prstGeom prst="rect">
            <a:avLst/>
          </a:prstGeom>
        </p:spPr>
      </p:pic>
    </p:spTree>
    <p:extLst>
      <p:ext uri="{BB962C8B-B14F-4D97-AF65-F5344CB8AC3E}">
        <p14:creationId xmlns:p14="http://schemas.microsoft.com/office/powerpoint/2010/main" val="3653307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5554" y="13063"/>
            <a:ext cx="6866446" cy="6858000"/>
          </a:xfrm>
          <a:prstGeom prst="rect">
            <a:avLst/>
          </a:prstGeom>
        </p:spPr>
      </p:pic>
      <p:pic>
        <p:nvPicPr>
          <p:cNvPr id="8" name="Picture 7"/>
          <p:cNvPicPr>
            <a:picLocks noChangeAspect="1"/>
          </p:cNvPicPr>
          <p:nvPr/>
        </p:nvPicPr>
        <p:blipFill rotWithShape="1">
          <a:blip r:embed="rId3"/>
          <a:srcRect l="50143"/>
          <a:stretch/>
        </p:blipFill>
        <p:spPr>
          <a:xfrm>
            <a:off x="91440" y="-1"/>
            <a:ext cx="5234114" cy="42170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023" y="3426449"/>
            <a:ext cx="2005676" cy="3423149"/>
          </a:xfrm>
          <a:prstGeom prst="rect">
            <a:avLst/>
          </a:prstGeom>
        </p:spPr>
      </p:pic>
    </p:spTree>
    <p:extLst>
      <p:ext uri="{BB962C8B-B14F-4D97-AF65-F5344CB8AC3E}">
        <p14:creationId xmlns:p14="http://schemas.microsoft.com/office/powerpoint/2010/main" val="1728281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usun Tegal MEP cap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3175"/>
            <a:ext cx="6528254" cy="684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WhatsApp Image 2022-12-01 at 18"/>
          <p:cNvPicPr>
            <a:picLocks noChangeAspect="1" noChangeArrowheads="1"/>
          </p:cNvPicPr>
          <p:nvPr/>
        </p:nvPicPr>
        <p:blipFill>
          <a:blip r:embed="rId3">
            <a:extLst>
              <a:ext uri="{28A0092B-C50C-407E-A947-70E740481C1C}">
                <a14:useLocalDpi xmlns:a14="http://schemas.microsoft.com/office/drawing/2010/main" val="0"/>
              </a:ext>
            </a:extLst>
          </a:blip>
          <a:srcRect t="70465"/>
          <a:stretch>
            <a:fillRect/>
          </a:stretch>
        </p:blipFill>
        <p:spPr bwMode="auto">
          <a:xfrm>
            <a:off x="7048500" y="0"/>
            <a:ext cx="51435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25" y="4698274"/>
            <a:ext cx="4714875" cy="2114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8"/>
          <p:cNvSpPr>
            <a:spLocks noChangeArrowheads="1"/>
          </p:cNvSpPr>
          <p:nvPr/>
        </p:nvSpPr>
        <p:spPr bwMode="auto">
          <a:xfrm>
            <a:off x="0" y="5143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9"/>
          <p:cNvSpPr>
            <a:spLocks noChangeArrowheads="1"/>
          </p:cNvSpPr>
          <p:nvPr/>
        </p:nvSpPr>
        <p:spPr bwMode="auto">
          <a:xfrm>
            <a:off x="0" y="792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0" y="6166493"/>
            <a:ext cx="5606150" cy="646331"/>
          </a:xfrm>
          <a:prstGeom prst="rect">
            <a:avLst/>
          </a:prstGeom>
          <a:noFill/>
        </p:spPr>
        <p:txBody>
          <a:bodyPr wrap="none" rtlCol="0">
            <a:spAutoFit/>
          </a:bodyPr>
          <a:lstStyle/>
          <a:p>
            <a:r>
              <a:rPr lang="en-US" b="1" smtClean="0"/>
              <a:t>Peningkatan Model ke LOD 300, menghasilkan informasi </a:t>
            </a:r>
          </a:p>
          <a:p>
            <a:r>
              <a:rPr lang="en-US" b="1" smtClean="0"/>
              <a:t>analisis energi operasional yang lebih mendetail</a:t>
            </a:r>
            <a:endParaRPr lang="en-US" b="1"/>
          </a:p>
        </p:txBody>
      </p:sp>
      <p:pic>
        <p:nvPicPr>
          <p:cNvPr id="11" name="Picture 10"/>
          <p:cNvPicPr>
            <a:picLocks noChangeAspect="1"/>
          </p:cNvPicPr>
          <p:nvPr/>
        </p:nvPicPr>
        <p:blipFill>
          <a:blip r:embed="rId5"/>
          <a:stretch>
            <a:fillRect/>
          </a:stretch>
        </p:blipFill>
        <p:spPr>
          <a:xfrm>
            <a:off x="7270510" y="2571749"/>
            <a:ext cx="4182409" cy="2005599"/>
          </a:xfrm>
          <a:prstGeom prst="rect">
            <a:avLst/>
          </a:prstGeom>
        </p:spPr>
      </p:pic>
    </p:spTree>
    <p:extLst>
      <p:ext uri="{BB962C8B-B14F-4D97-AF65-F5344CB8AC3E}">
        <p14:creationId xmlns:p14="http://schemas.microsoft.com/office/powerpoint/2010/main" val="535083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0629" y="0"/>
            <a:ext cx="3833742" cy="369332"/>
          </a:xfrm>
          <a:prstGeom prst="rect">
            <a:avLst/>
          </a:prstGeom>
          <a:noFill/>
        </p:spPr>
        <p:txBody>
          <a:bodyPr wrap="none" rtlCol="0">
            <a:spAutoFit/>
          </a:bodyPr>
          <a:lstStyle/>
          <a:p>
            <a:r>
              <a:rPr lang="en-US" b="1" smtClean="0"/>
              <a:t>Output: Visualisasi, Simulasi, Kalkulasi</a:t>
            </a:r>
            <a:endParaRPr lang="en-US" b="1"/>
          </a:p>
        </p:txBody>
      </p:sp>
      <p:graphicFrame>
        <p:nvGraphicFramePr>
          <p:cNvPr id="2" name="Table 1"/>
          <p:cNvGraphicFramePr>
            <a:graphicFrameLocks noGrp="1"/>
          </p:cNvGraphicFramePr>
          <p:nvPr>
            <p:extLst/>
          </p:nvPr>
        </p:nvGraphicFramePr>
        <p:xfrm>
          <a:off x="130629" y="369332"/>
          <a:ext cx="3820272" cy="3702052"/>
        </p:xfrm>
        <a:graphic>
          <a:graphicData uri="http://schemas.openxmlformats.org/drawingml/2006/table">
            <a:tbl>
              <a:tblPr firstRow="1" bandRow="1">
                <a:tableStyleId>{5C22544A-7EE6-4342-B048-85BDC9FD1C3A}</a:tableStyleId>
              </a:tblPr>
              <a:tblGrid>
                <a:gridCol w="1910136">
                  <a:extLst>
                    <a:ext uri="{9D8B030D-6E8A-4147-A177-3AD203B41FA5}">
                      <a16:colId xmlns:a16="http://schemas.microsoft.com/office/drawing/2014/main" val="231379215"/>
                    </a:ext>
                  </a:extLst>
                </a:gridCol>
                <a:gridCol w="1910136">
                  <a:extLst>
                    <a:ext uri="{9D8B030D-6E8A-4147-A177-3AD203B41FA5}">
                      <a16:colId xmlns:a16="http://schemas.microsoft.com/office/drawing/2014/main" val="3714292919"/>
                    </a:ext>
                  </a:extLst>
                </a:gridCol>
              </a:tblGrid>
              <a:tr h="539442">
                <a:tc>
                  <a:txBody>
                    <a:bodyPr/>
                    <a:lstStyle/>
                    <a:p>
                      <a:r>
                        <a:rPr lang="en-US" sz="1400" b="0" smtClean="0">
                          <a:solidFill>
                            <a:schemeClr val="tx1"/>
                          </a:solidFill>
                        </a:rPr>
                        <a:t>Embodied Energy Material</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0.211 GJ/m2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1487465"/>
                  </a:ext>
                </a:extLst>
              </a:tr>
              <a:tr h="386071">
                <a:tc>
                  <a:txBody>
                    <a:bodyPr/>
                    <a:lstStyle/>
                    <a:p>
                      <a:r>
                        <a:rPr lang="en-US" sz="1400" b="0" smtClean="0">
                          <a:solidFill>
                            <a:schemeClr val="tx1"/>
                          </a:solidFill>
                        </a:rPr>
                        <a:t>Energi Operasional</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smtClean="0"/>
                        <a:t>327.8 kwh/m2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431116"/>
                  </a:ext>
                </a:extLst>
              </a:tr>
              <a:tr h="539442">
                <a:tc>
                  <a:txBody>
                    <a:bodyPr/>
                    <a:lstStyle/>
                    <a:p>
                      <a:r>
                        <a:rPr lang="en-US" sz="1400" b="0" smtClean="0">
                          <a:solidFill>
                            <a:schemeClr val="tx1"/>
                          </a:solidFill>
                        </a:rPr>
                        <a:t>Energi Beban Pendinginan</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0.943 GJ/m2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707300"/>
                  </a:ext>
                </a:extLst>
              </a:tr>
              <a:tr h="539442">
                <a:tc>
                  <a:txBody>
                    <a:bodyPr/>
                    <a:lstStyle/>
                    <a:p>
                      <a:r>
                        <a:rPr lang="en-US" sz="1400" b="0" smtClean="0">
                          <a:solidFill>
                            <a:schemeClr val="tx1"/>
                          </a:solidFill>
                        </a:rPr>
                        <a:t>Energi Beban Pencahayaan</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0.236 GJ/m2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3587622"/>
                  </a:ext>
                </a:extLst>
              </a:tr>
              <a:tr h="386071">
                <a:tc>
                  <a:txBody>
                    <a:bodyPr/>
                    <a:lstStyle/>
                    <a:p>
                      <a:r>
                        <a:rPr lang="en-US" sz="1400" b="0" smtClean="0">
                          <a:solidFill>
                            <a:schemeClr val="tx1"/>
                          </a:solidFill>
                        </a:rPr>
                        <a:t>Emisi Karbon Material</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248</a:t>
                      </a:r>
                      <a:r>
                        <a:rPr lang="en-US" sz="1400" b="0" baseline="0" smtClean="0">
                          <a:solidFill>
                            <a:schemeClr val="tx1"/>
                          </a:solidFill>
                        </a:rPr>
                        <a:t> KgCO2/m2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3649559"/>
                  </a:ext>
                </a:extLst>
              </a:tr>
              <a:tr h="539442">
                <a:tc>
                  <a:txBody>
                    <a:bodyPr/>
                    <a:lstStyle/>
                    <a:p>
                      <a:r>
                        <a:rPr lang="en-US" sz="1400" b="0" smtClean="0">
                          <a:solidFill>
                            <a:schemeClr val="tx1"/>
                          </a:solidFill>
                        </a:rPr>
                        <a:t>Emisi Karbon Operasional</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260.3KgCO2/m2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493660"/>
                  </a:ext>
                </a:extLst>
              </a:tr>
              <a:tr h="386071">
                <a:tc>
                  <a:txBody>
                    <a:bodyPr/>
                    <a:lstStyle/>
                    <a:p>
                      <a:r>
                        <a:rPr lang="en-US" sz="1400" b="0" smtClean="0">
                          <a:solidFill>
                            <a:schemeClr val="tx1"/>
                          </a:solidFill>
                        </a:rPr>
                        <a:t>Emisi Karbon Akumulasi</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508.3 KgCO2/m2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5042520"/>
                  </a:ext>
                </a:extLst>
              </a:tr>
              <a:tr h="386071">
                <a:tc>
                  <a:txBody>
                    <a:bodyPr/>
                    <a:lstStyle/>
                    <a:p>
                      <a:r>
                        <a:rPr lang="en-US" sz="1400" b="0" smtClean="0">
                          <a:solidFill>
                            <a:schemeClr val="tx1"/>
                          </a:solidFill>
                        </a:rPr>
                        <a:t>Total Konsumsi Energi</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386.41 kwh/m2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490575"/>
                  </a:ext>
                </a:extLst>
              </a:tr>
            </a:tbl>
          </a:graphicData>
        </a:graphic>
      </p:graphicFrame>
      <p:graphicFrame>
        <p:nvGraphicFramePr>
          <p:cNvPr id="8" name="Table 7"/>
          <p:cNvGraphicFramePr>
            <a:graphicFrameLocks noGrp="1"/>
          </p:cNvGraphicFramePr>
          <p:nvPr>
            <p:extLst/>
          </p:nvPr>
        </p:nvGraphicFramePr>
        <p:xfrm>
          <a:off x="130629" y="4825094"/>
          <a:ext cx="3820272" cy="2011680"/>
        </p:xfrm>
        <a:graphic>
          <a:graphicData uri="http://schemas.openxmlformats.org/drawingml/2006/table">
            <a:tbl>
              <a:tblPr firstRow="1" bandRow="1">
                <a:tableStyleId>{5C22544A-7EE6-4342-B048-85BDC9FD1C3A}</a:tableStyleId>
              </a:tblPr>
              <a:tblGrid>
                <a:gridCol w="1910136">
                  <a:extLst>
                    <a:ext uri="{9D8B030D-6E8A-4147-A177-3AD203B41FA5}">
                      <a16:colId xmlns:a16="http://schemas.microsoft.com/office/drawing/2014/main" val="2696422562"/>
                    </a:ext>
                  </a:extLst>
                </a:gridCol>
                <a:gridCol w="1910136">
                  <a:extLst>
                    <a:ext uri="{9D8B030D-6E8A-4147-A177-3AD203B41FA5}">
                      <a16:colId xmlns:a16="http://schemas.microsoft.com/office/drawing/2014/main" val="4073441446"/>
                    </a:ext>
                  </a:extLst>
                </a:gridCol>
              </a:tblGrid>
              <a:tr h="324616">
                <a:tc>
                  <a:txBody>
                    <a:bodyPr/>
                    <a:lstStyle/>
                    <a:p>
                      <a:r>
                        <a:rPr lang="en-US" sz="1200" smtClean="0">
                          <a:solidFill>
                            <a:schemeClr val="tx1"/>
                          </a:solidFill>
                        </a:rPr>
                        <a:t>Selubung</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Nilai Energi radiasi matahari pada selubung (kWh/m2)</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2790678"/>
                  </a:ext>
                </a:extLst>
              </a:tr>
              <a:tr h="263300">
                <a:tc>
                  <a:txBody>
                    <a:bodyPr/>
                    <a:lstStyle/>
                    <a:p>
                      <a:r>
                        <a:rPr lang="en-US" sz="1200" smtClean="0">
                          <a:solidFill>
                            <a:schemeClr val="tx1"/>
                          </a:solidFill>
                        </a:rPr>
                        <a:t>Dinding Utara</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0.89</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7672454"/>
                  </a:ext>
                </a:extLst>
              </a:tr>
              <a:tr h="263300">
                <a:tc>
                  <a:txBody>
                    <a:bodyPr/>
                    <a:lstStyle/>
                    <a:p>
                      <a:r>
                        <a:rPr lang="en-US" sz="1200" smtClean="0">
                          <a:solidFill>
                            <a:schemeClr val="tx1"/>
                          </a:solidFill>
                        </a:rPr>
                        <a:t>Dinding Selatan</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0.52</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221616"/>
                  </a:ext>
                </a:extLst>
              </a:tr>
              <a:tr h="263300">
                <a:tc>
                  <a:txBody>
                    <a:bodyPr/>
                    <a:lstStyle/>
                    <a:p>
                      <a:r>
                        <a:rPr lang="en-US" sz="1200" smtClean="0">
                          <a:solidFill>
                            <a:schemeClr val="tx1"/>
                          </a:solidFill>
                        </a:rPr>
                        <a:t>Dinding Barat</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0.7</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2061465"/>
                  </a:ext>
                </a:extLst>
              </a:tr>
              <a:tr h="263300">
                <a:tc>
                  <a:txBody>
                    <a:bodyPr/>
                    <a:lstStyle/>
                    <a:p>
                      <a:r>
                        <a:rPr lang="en-US" sz="1200" smtClean="0">
                          <a:solidFill>
                            <a:schemeClr val="tx1"/>
                          </a:solidFill>
                        </a:rPr>
                        <a:t>Dinding Timur</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0.93</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7068"/>
                  </a:ext>
                </a:extLst>
              </a:tr>
              <a:tr h="263300">
                <a:tc>
                  <a:txBody>
                    <a:bodyPr/>
                    <a:lstStyle/>
                    <a:p>
                      <a:r>
                        <a:rPr lang="en-US" sz="1200" smtClean="0">
                          <a:solidFill>
                            <a:schemeClr val="tx1"/>
                          </a:solidFill>
                        </a:rPr>
                        <a:t>Area Atap</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1.3</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3821012"/>
                  </a:ext>
                </a:extLst>
              </a:tr>
            </a:tbl>
          </a:graphicData>
        </a:graphic>
      </p:graphicFrame>
      <p:graphicFrame>
        <p:nvGraphicFramePr>
          <p:cNvPr id="9" name="Table 8"/>
          <p:cNvGraphicFramePr>
            <a:graphicFrameLocks noGrp="1"/>
          </p:cNvGraphicFramePr>
          <p:nvPr>
            <p:extLst/>
          </p:nvPr>
        </p:nvGraphicFramePr>
        <p:xfrm>
          <a:off x="4130709" y="4825094"/>
          <a:ext cx="3820272" cy="2011679"/>
        </p:xfrm>
        <a:graphic>
          <a:graphicData uri="http://schemas.openxmlformats.org/drawingml/2006/table">
            <a:tbl>
              <a:tblPr firstRow="1" bandRow="1">
                <a:tableStyleId>{5C22544A-7EE6-4342-B048-85BDC9FD1C3A}</a:tableStyleId>
              </a:tblPr>
              <a:tblGrid>
                <a:gridCol w="1910136">
                  <a:extLst>
                    <a:ext uri="{9D8B030D-6E8A-4147-A177-3AD203B41FA5}">
                      <a16:colId xmlns:a16="http://schemas.microsoft.com/office/drawing/2014/main" val="2696422562"/>
                    </a:ext>
                  </a:extLst>
                </a:gridCol>
                <a:gridCol w="1910136">
                  <a:extLst>
                    <a:ext uri="{9D8B030D-6E8A-4147-A177-3AD203B41FA5}">
                      <a16:colId xmlns:a16="http://schemas.microsoft.com/office/drawing/2014/main" val="4073441446"/>
                    </a:ext>
                  </a:extLst>
                </a:gridCol>
              </a:tblGrid>
              <a:tr h="591671">
                <a:tc>
                  <a:txBody>
                    <a:bodyPr/>
                    <a:lstStyle/>
                    <a:p>
                      <a:r>
                        <a:rPr lang="en-US" sz="1200" smtClean="0">
                          <a:solidFill>
                            <a:schemeClr val="tx1"/>
                          </a:solidFill>
                        </a:rPr>
                        <a:t>Komponen Bangunan</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Nilai Optimasi Energi PV (kWh/Tahun)-Strategi Aktif</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2790678"/>
                  </a:ext>
                </a:extLst>
              </a:tr>
              <a:tr h="355002">
                <a:tc>
                  <a:txBody>
                    <a:bodyPr/>
                    <a:lstStyle/>
                    <a:p>
                      <a:r>
                        <a:rPr lang="en-US" sz="1200" smtClean="0">
                          <a:solidFill>
                            <a:schemeClr val="tx1"/>
                          </a:solidFill>
                        </a:rPr>
                        <a:t>Dinding Barat</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51,615</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7672454"/>
                  </a:ext>
                </a:extLst>
              </a:tr>
              <a:tr h="355002">
                <a:tc>
                  <a:txBody>
                    <a:bodyPr/>
                    <a:lstStyle/>
                    <a:p>
                      <a:r>
                        <a:rPr lang="en-US" sz="1200" smtClean="0">
                          <a:solidFill>
                            <a:schemeClr val="tx1"/>
                          </a:solidFill>
                        </a:rPr>
                        <a:t>Dinding Timur</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52,334</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221616"/>
                  </a:ext>
                </a:extLst>
              </a:tr>
              <a:tr h="355002">
                <a:tc>
                  <a:txBody>
                    <a:bodyPr/>
                    <a:lstStyle/>
                    <a:p>
                      <a:r>
                        <a:rPr lang="en-US" sz="1200" smtClean="0">
                          <a:solidFill>
                            <a:schemeClr val="tx1"/>
                          </a:solidFill>
                        </a:rPr>
                        <a:t>Area Atap</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138,757</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2061465"/>
                  </a:ext>
                </a:extLst>
              </a:tr>
              <a:tr h="355002">
                <a:tc>
                  <a:txBody>
                    <a:bodyPr/>
                    <a:lstStyle/>
                    <a:p>
                      <a:r>
                        <a:rPr lang="en-US" sz="1200" smtClean="0">
                          <a:solidFill>
                            <a:schemeClr val="tx1"/>
                          </a:solidFill>
                        </a:rPr>
                        <a:t>Total</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242,706</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3012335"/>
                  </a:ext>
                </a:extLst>
              </a:tr>
            </a:tbl>
          </a:graphicData>
        </a:graphic>
      </p:graphicFrame>
      <p:pic>
        <p:nvPicPr>
          <p:cNvPr id="10" name="Picture 9"/>
          <p:cNvPicPr>
            <a:picLocks noChangeAspect="1"/>
          </p:cNvPicPr>
          <p:nvPr/>
        </p:nvPicPr>
        <p:blipFill rotWithShape="1">
          <a:blip r:embed="rId2"/>
          <a:srcRect l="43108" t="14048" r="31902" b="19005"/>
          <a:stretch/>
        </p:blipFill>
        <p:spPr>
          <a:xfrm>
            <a:off x="8845187" y="92512"/>
            <a:ext cx="3181350" cy="2785218"/>
          </a:xfrm>
          <a:prstGeom prst="rect">
            <a:avLst/>
          </a:prstGeom>
        </p:spPr>
      </p:pic>
      <p:pic>
        <p:nvPicPr>
          <p:cNvPr id="12" name="Picture 11"/>
          <p:cNvPicPr>
            <a:picLocks noChangeAspect="1"/>
          </p:cNvPicPr>
          <p:nvPr/>
        </p:nvPicPr>
        <p:blipFill rotWithShape="1">
          <a:blip r:embed="rId3"/>
          <a:srcRect l="28827" r="30856"/>
          <a:stretch/>
        </p:blipFill>
        <p:spPr>
          <a:xfrm>
            <a:off x="8845187" y="5096816"/>
            <a:ext cx="1547389" cy="1739957"/>
          </a:xfrm>
          <a:prstGeom prst="rect">
            <a:avLst/>
          </a:prstGeom>
        </p:spPr>
      </p:pic>
      <p:pic>
        <p:nvPicPr>
          <p:cNvPr id="13" name="Picture 12"/>
          <p:cNvPicPr>
            <a:picLocks noChangeAspect="1"/>
          </p:cNvPicPr>
          <p:nvPr/>
        </p:nvPicPr>
        <p:blipFill rotWithShape="1">
          <a:blip r:embed="rId4"/>
          <a:srcRect l="29971" r="29922"/>
          <a:stretch/>
        </p:blipFill>
        <p:spPr>
          <a:xfrm>
            <a:off x="10678886" y="5355160"/>
            <a:ext cx="1373778" cy="1377110"/>
          </a:xfrm>
          <a:prstGeom prst="rect">
            <a:avLst/>
          </a:prstGeom>
        </p:spPr>
      </p:pic>
      <p:pic>
        <p:nvPicPr>
          <p:cNvPr id="14" name="Picture 13"/>
          <p:cNvPicPr>
            <a:picLocks noChangeAspect="1"/>
          </p:cNvPicPr>
          <p:nvPr/>
        </p:nvPicPr>
        <p:blipFill rotWithShape="1">
          <a:blip r:embed="rId5"/>
          <a:srcRect t="26379"/>
          <a:stretch/>
        </p:blipFill>
        <p:spPr>
          <a:xfrm>
            <a:off x="3996148" y="2785594"/>
            <a:ext cx="4176792" cy="1761731"/>
          </a:xfrm>
          <a:prstGeom prst="rect">
            <a:avLst/>
          </a:prstGeom>
        </p:spPr>
      </p:pic>
      <p:pic>
        <p:nvPicPr>
          <p:cNvPr id="16" name="Picture 15"/>
          <p:cNvPicPr>
            <a:picLocks noChangeAspect="1"/>
          </p:cNvPicPr>
          <p:nvPr/>
        </p:nvPicPr>
        <p:blipFill rotWithShape="1">
          <a:blip r:embed="rId6"/>
          <a:srcRect l="31635" r="28686"/>
          <a:stretch/>
        </p:blipFill>
        <p:spPr>
          <a:xfrm>
            <a:off x="9454716" y="2877730"/>
            <a:ext cx="1899574" cy="2189115"/>
          </a:xfrm>
          <a:prstGeom prst="rect">
            <a:avLst/>
          </a:prstGeom>
        </p:spPr>
      </p:pic>
      <p:sp>
        <p:nvSpPr>
          <p:cNvPr id="3" name="TextBox 2"/>
          <p:cNvSpPr txBox="1"/>
          <p:nvPr/>
        </p:nvSpPr>
        <p:spPr>
          <a:xfrm>
            <a:off x="88355" y="4125073"/>
            <a:ext cx="3820272" cy="646331"/>
          </a:xfrm>
          <a:prstGeom prst="rect">
            <a:avLst/>
          </a:prstGeom>
          <a:noFill/>
        </p:spPr>
        <p:txBody>
          <a:bodyPr wrap="square" rtlCol="0">
            <a:spAutoFit/>
          </a:bodyPr>
          <a:lstStyle/>
          <a:p>
            <a:r>
              <a:rPr lang="en-US" b="1" smtClean="0"/>
              <a:t>Nilai IKE sesuai standar 300-400 kwH/m2</a:t>
            </a:r>
            <a:endParaRPr lang="en-US" b="1"/>
          </a:p>
        </p:txBody>
      </p:sp>
      <p:pic>
        <p:nvPicPr>
          <p:cNvPr id="17" name="Picture 16"/>
          <p:cNvPicPr>
            <a:picLocks noChangeAspect="1"/>
          </p:cNvPicPr>
          <p:nvPr/>
        </p:nvPicPr>
        <p:blipFill>
          <a:blip r:embed="rId7"/>
          <a:stretch>
            <a:fillRect/>
          </a:stretch>
        </p:blipFill>
        <p:spPr>
          <a:xfrm>
            <a:off x="4802561" y="277769"/>
            <a:ext cx="2949319" cy="2507825"/>
          </a:xfrm>
          <a:prstGeom prst="rect">
            <a:avLst/>
          </a:prstGeom>
        </p:spPr>
      </p:pic>
    </p:spTree>
    <p:extLst>
      <p:ext uri="{BB962C8B-B14F-4D97-AF65-F5344CB8AC3E}">
        <p14:creationId xmlns:p14="http://schemas.microsoft.com/office/powerpoint/2010/main" val="2319695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68606" y="369332"/>
          <a:ext cx="3785383" cy="5036460"/>
        </p:xfrm>
        <a:graphic>
          <a:graphicData uri="http://schemas.openxmlformats.org/drawingml/2006/table">
            <a:tbl>
              <a:tblPr>
                <a:tableStyleId>{5C22544A-7EE6-4342-B048-85BDC9FD1C3A}</a:tableStyleId>
              </a:tblPr>
              <a:tblGrid>
                <a:gridCol w="962385">
                  <a:extLst>
                    <a:ext uri="{9D8B030D-6E8A-4147-A177-3AD203B41FA5}">
                      <a16:colId xmlns:a16="http://schemas.microsoft.com/office/drawing/2014/main" val="265942327"/>
                    </a:ext>
                  </a:extLst>
                </a:gridCol>
                <a:gridCol w="1411499">
                  <a:extLst>
                    <a:ext uri="{9D8B030D-6E8A-4147-A177-3AD203B41FA5}">
                      <a16:colId xmlns:a16="http://schemas.microsoft.com/office/drawing/2014/main" val="128373060"/>
                    </a:ext>
                  </a:extLst>
                </a:gridCol>
                <a:gridCol w="1411499">
                  <a:extLst>
                    <a:ext uri="{9D8B030D-6E8A-4147-A177-3AD203B41FA5}">
                      <a16:colId xmlns:a16="http://schemas.microsoft.com/office/drawing/2014/main" val="2822536930"/>
                    </a:ext>
                  </a:extLst>
                </a:gridCol>
              </a:tblGrid>
              <a:tr h="188942">
                <a:tc rowSpan="12">
                  <a:txBody>
                    <a:bodyPr/>
                    <a:lstStyle/>
                    <a:p>
                      <a:pPr algn="ctr" fontAlgn="ctr"/>
                      <a:r>
                        <a:rPr lang="en-US" sz="1050" u="none" strike="noStrike">
                          <a:effectLst/>
                          <a:latin typeface="+mn-lt"/>
                        </a:rPr>
                        <a:t>Strategi Pasif</a:t>
                      </a:r>
                      <a:endParaRPr lang="en-US" sz="1050" b="0" i="0" u="none" strike="noStrike">
                        <a:solidFill>
                          <a:srgbClr val="000000"/>
                        </a:solidFill>
                        <a:effectLst/>
                        <a:latin typeface="+mn-lt"/>
                      </a:endParaRPr>
                    </a:p>
                  </a:txBody>
                  <a:tcPr marL="9447" marR="9447" marT="9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050" u="none" strike="noStrike">
                          <a:effectLst/>
                          <a:latin typeface="+mn-lt"/>
                        </a:rPr>
                        <a:t>Orientasi</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50" b="0" i="0" u="none" strike="noStrike" smtClean="0">
                          <a:solidFill>
                            <a:srgbClr val="000000"/>
                          </a:solidFill>
                          <a:effectLst/>
                          <a:latin typeface="+mn-lt"/>
                        </a:rPr>
                        <a:t>Utara-selatan</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5478331"/>
                  </a:ext>
                </a:extLst>
              </a:tr>
              <a:tr h="188942">
                <a:tc vMerge="1">
                  <a:txBody>
                    <a:bodyPr/>
                    <a:lstStyle/>
                    <a:p>
                      <a:endParaRPr lang="en-US"/>
                    </a:p>
                  </a:txBody>
                  <a:tcPr/>
                </a:tc>
                <a:tc>
                  <a:txBody>
                    <a:bodyPr/>
                    <a:lstStyle/>
                    <a:p>
                      <a:pPr algn="ctr" fontAlgn="b"/>
                      <a:r>
                        <a:rPr lang="en-US" sz="1050" u="none" strike="noStrike">
                          <a:effectLst/>
                          <a:latin typeface="+mn-lt"/>
                        </a:rPr>
                        <a:t>Bentuk Bangunan</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50" b="0" i="0" u="none" strike="noStrike" baseline="0" smtClean="0">
                          <a:solidFill>
                            <a:srgbClr val="000000"/>
                          </a:solidFill>
                          <a:effectLst/>
                          <a:latin typeface="+mn-lt"/>
                        </a:rPr>
                        <a:t>I</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0101105"/>
                  </a:ext>
                </a:extLst>
              </a:tr>
              <a:tr h="377884">
                <a:tc vMerge="1">
                  <a:txBody>
                    <a:bodyPr/>
                    <a:lstStyle/>
                    <a:p>
                      <a:endParaRPr lang="en-US"/>
                    </a:p>
                  </a:txBody>
                  <a:tcPr/>
                </a:tc>
                <a:tc>
                  <a:txBody>
                    <a:bodyPr/>
                    <a:lstStyle/>
                    <a:p>
                      <a:pPr algn="ctr" fontAlgn="b"/>
                      <a:r>
                        <a:rPr lang="en-US" sz="1050" u="none" strike="noStrike" smtClean="0">
                          <a:effectLst/>
                          <a:latin typeface="+mn-lt"/>
                        </a:rPr>
                        <a:t>Spesifikasi material Fasad dan </a:t>
                      </a:r>
                      <a:r>
                        <a:rPr lang="en-US" sz="1050" u="none" strike="noStrike">
                          <a:effectLst/>
                          <a:latin typeface="+mn-lt"/>
                        </a:rPr>
                        <a:t>shading device</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50" b="0" i="0" u="none" strike="noStrike" smtClean="0">
                          <a:solidFill>
                            <a:srgbClr val="000000"/>
                          </a:solidFill>
                          <a:effectLst/>
                          <a:latin typeface="+mn-lt"/>
                        </a:rPr>
                        <a:t>Dinding Precast</a:t>
                      </a:r>
                    </a:p>
                    <a:p>
                      <a:pPr algn="ctr" fontAlgn="b"/>
                      <a:r>
                        <a:rPr lang="en-US" sz="1050" b="0" i="0" u="none" strike="noStrike" smtClean="0">
                          <a:solidFill>
                            <a:srgbClr val="000000"/>
                          </a:solidFill>
                          <a:effectLst/>
                          <a:latin typeface="+mn-lt"/>
                        </a:rPr>
                        <a:t>Balkon</a:t>
                      </a:r>
                    </a:p>
                    <a:p>
                      <a:pPr algn="ctr" fontAlgn="b"/>
                      <a:r>
                        <a:rPr lang="en-US" sz="1050" b="0" i="0" u="none" strike="noStrike" smtClean="0">
                          <a:solidFill>
                            <a:srgbClr val="000000"/>
                          </a:solidFill>
                          <a:effectLst/>
                          <a:latin typeface="+mn-lt"/>
                        </a:rPr>
                        <a:t>Topi Beton</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2929675"/>
                  </a:ext>
                </a:extLst>
              </a:tr>
              <a:tr h="188942">
                <a:tc vMerge="1">
                  <a:txBody>
                    <a:bodyPr/>
                    <a:lstStyle/>
                    <a:p>
                      <a:endParaRPr lang="en-US"/>
                    </a:p>
                  </a:txBody>
                  <a:tcPr/>
                </a:tc>
                <a:tc>
                  <a:txBody>
                    <a:bodyPr/>
                    <a:lstStyle/>
                    <a:p>
                      <a:pPr algn="ctr" fontAlgn="b"/>
                      <a:r>
                        <a:rPr lang="en-US" sz="1050" u="none" strike="noStrike">
                          <a:effectLst/>
                          <a:latin typeface="+mn-lt"/>
                        </a:rPr>
                        <a:t>WWR</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50" b="0" i="0" u="none" strike="noStrike" smtClean="0">
                          <a:solidFill>
                            <a:srgbClr val="000000"/>
                          </a:solidFill>
                          <a:effectLst/>
                          <a:latin typeface="+mn-lt"/>
                        </a:rPr>
                        <a:t>Barat-Timur:</a:t>
                      </a:r>
                      <a:r>
                        <a:rPr lang="en-US" sz="1050" b="0" i="0" u="none" strike="noStrike" baseline="0" smtClean="0">
                          <a:solidFill>
                            <a:srgbClr val="000000"/>
                          </a:solidFill>
                          <a:effectLst/>
                          <a:latin typeface="+mn-lt"/>
                        </a:rPr>
                        <a:t> 1.5%</a:t>
                      </a:r>
                    </a:p>
                    <a:p>
                      <a:pPr algn="ctr" fontAlgn="b"/>
                      <a:r>
                        <a:rPr lang="en-US" sz="1050" b="0" i="0" u="none" strike="noStrike" baseline="0" smtClean="0">
                          <a:solidFill>
                            <a:srgbClr val="000000"/>
                          </a:solidFill>
                          <a:effectLst/>
                          <a:latin typeface="+mn-lt"/>
                        </a:rPr>
                        <a:t>Utara: 20%</a:t>
                      </a:r>
                    </a:p>
                    <a:p>
                      <a:pPr algn="ctr" fontAlgn="b"/>
                      <a:r>
                        <a:rPr lang="en-US" sz="1050" b="0" i="0" u="none" strike="noStrike" baseline="0" smtClean="0">
                          <a:solidFill>
                            <a:srgbClr val="000000"/>
                          </a:solidFill>
                          <a:effectLst/>
                          <a:latin typeface="+mn-lt"/>
                        </a:rPr>
                        <a:t>Selatan: 20%</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340167"/>
                  </a:ext>
                </a:extLst>
              </a:tr>
              <a:tr h="377884">
                <a:tc vMerge="1">
                  <a:txBody>
                    <a:bodyPr/>
                    <a:lstStyle/>
                    <a:p>
                      <a:endParaRPr lang="en-US"/>
                    </a:p>
                  </a:txBody>
                  <a:tcPr/>
                </a:tc>
                <a:tc>
                  <a:txBody>
                    <a:bodyPr/>
                    <a:lstStyle/>
                    <a:p>
                      <a:pPr algn="ctr" fontAlgn="b"/>
                      <a:r>
                        <a:rPr lang="en-US" sz="1050" u="none" strike="noStrike">
                          <a:effectLst/>
                          <a:latin typeface="+mn-lt"/>
                        </a:rPr>
                        <a:t>Jenis Layout (Open-Closed Layout)</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50" b="0" i="0" u="none" strike="noStrike" smtClean="0">
                          <a:solidFill>
                            <a:srgbClr val="000000"/>
                          </a:solidFill>
                          <a:effectLst/>
                          <a:latin typeface="+mn-lt"/>
                        </a:rPr>
                        <a:t>Closed Layout</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4599760"/>
                  </a:ext>
                </a:extLst>
              </a:tr>
              <a:tr h="188942">
                <a:tc vMerge="1">
                  <a:txBody>
                    <a:bodyPr/>
                    <a:lstStyle/>
                    <a:p>
                      <a:endParaRPr lang="en-US"/>
                    </a:p>
                  </a:txBody>
                  <a:tcPr/>
                </a:tc>
                <a:tc>
                  <a:txBody>
                    <a:bodyPr/>
                    <a:lstStyle/>
                    <a:p>
                      <a:pPr algn="ctr" fontAlgn="b"/>
                      <a:r>
                        <a:rPr lang="en-US" sz="1050" u="none" strike="noStrike">
                          <a:effectLst/>
                          <a:latin typeface="+mn-lt"/>
                        </a:rPr>
                        <a:t>Building Ratio</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50" b="0" i="0" u="none" strike="noStrike" smtClean="0">
                          <a:solidFill>
                            <a:srgbClr val="000000"/>
                          </a:solidFill>
                          <a:effectLst/>
                          <a:latin typeface="+mn-lt"/>
                        </a:rPr>
                        <a:t>p:l:t</a:t>
                      </a:r>
                    </a:p>
                    <a:p>
                      <a:pPr algn="ctr" fontAlgn="b"/>
                      <a:r>
                        <a:rPr lang="en-US" sz="1050" b="0" i="0" u="none" strike="noStrike" smtClean="0">
                          <a:solidFill>
                            <a:srgbClr val="000000"/>
                          </a:solidFill>
                          <a:effectLst/>
                          <a:latin typeface="+mn-lt"/>
                        </a:rPr>
                        <a:t>3.2:1:2</a:t>
                      </a:r>
                    </a:p>
                    <a:p>
                      <a:pPr algn="ctr" fontAlgn="b"/>
                      <a:r>
                        <a:rPr lang="en-US" sz="1050" b="0" i="0" u="none" strike="noStrike" smtClean="0">
                          <a:solidFill>
                            <a:srgbClr val="000000"/>
                          </a:solidFill>
                          <a:effectLst/>
                          <a:latin typeface="+mn-lt"/>
                        </a:rPr>
                        <a:t>Indeks: 1.6</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0056774"/>
                  </a:ext>
                </a:extLst>
              </a:tr>
              <a:tr h="341985">
                <a:tc vMerge="1">
                  <a:txBody>
                    <a:bodyPr/>
                    <a:lstStyle/>
                    <a:p>
                      <a:endParaRPr lang="en-US"/>
                    </a:p>
                  </a:txBody>
                  <a:tcPr/>
                </a:tc>
                <a:tc>
                  <a:txBody>
                    <a:bodyPr/>
                    <a:lstStyle/>
                    <a:p>
                      <a:pPr algn="ctr" fontAlgn="b"/>
                      <a:r>
                        <a:rPr lang="en-US" sz="1050" u="none" strike="noStrike">
                          <a:effectLst/>
                          <a:latin typeface="+mn-lt"/>
                        </a:rPr>
                        <a:t>Ketinggian Bangunan</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50" b="0" i="0" u="none" strike="noStrike" smtClean="0">
                          <a:solidFill>
                            <a:srgbClr val="000000"/>
                          </a:solidFill>
                          <a:effectLst/>
                          <a:latin typeface="+mn-lt"/>
                        </a:rPr>
                        <a:t>25 meter</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314584"/>
                  </a:ext>
                </a:extLst>
              </a:tr>
              <a:tr h="188942">
                <a:tc vMerge="1">
                  <a:txBody>
                    <a:bodyPr/>
                    <a:lstStyle/>
                    <a:p>
                      <a:endParaRPr lang="en-US"/>
                    </a:p>
                  </a:txBody>
                  <a:tcPr/>
                </a:tc>
                <a:tc>
                  <a:txBody>
                    <a:bodyPr/>
                    <a:lstStyle/>
                    <a:p>
                      <a:pPr algn="ctr" fontAlgn="b"/>
                      <a:r>
                        <a:rPr lang="en-US" sz="1050" u="none" strike="noStrike">
                          <a:effectLst/>
                          <a:latin typeface="+mn-lt"/>
                        </a:rPr>
                        <a:t>Jumlah Lantai</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50" b="0" i="0" u="none" strike="noStrike" smtClean="0">
                          <a:solidFill>
                            <a:srgbClr val="000000"/>
                          </a:solidFill>
                          <a:effectLst/>
                          <a:latin typeface="+mn-lt"/>
                        </a:rPr>
                        <a:t>5 Lantai</a:t>
                      </a:r>
                      <a:endParaRPr lang="en-US" sz="1050" b="0" i="0" u="none" strike="noStrike">
                        <a:solidFill>
                          <a:srgbClr val="000000"/>
                        </a:solidFill>
                        <a:effectLst/>
                        <a:latin typeface="+mn-lt"/>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0352624"/>
                  </a:ext>
                </a:extLst>
              </a:tr>
              <a:tr h="188942">
                <a:tc vMerge="1">
                  <a:txBody>
                    <a:bodyPr/>
                    <a:lstStyle/>
                    <a:p>
                      <a:pPr algn="ctr" fontAlgn="b"/>
                      <a:endParaRPr lang="en-US"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050" u="none" strike="noStrike">
                          <a:effectLst/>
                          <a:latin typeface="+mn-lt"/>
                        </a:rPr>
                        <a:t>Spesifikasi material arsitektural</a:t>
                      </a:r>
                      <a:endParaRPr lang="en-US"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50" b="0" i="0" u="none" strike="noStrike" smtClean="0">
                          <a:solidFill>
                            <a:srgbClr val="000000"/>
                          </a:solidFill>
                          <a:effectLst/>
                          <a:latin typeface="+mn-lt"/>
                        </a:rPr>
                        <a:t>Fasad:</a:t>
                      </a:r>
                      <a:r>
                        <a:rPr lang="en-US" sz="1050" b="0" i="0" u="none" strike="noStrike" baseline="0" smtClean="0">
                          <a:solidFill>
                            <a:srgbClr val="000000"/>
                          </a:solidFill>
                          <a:effectLst/>
                          <a:latin typeface="+mn-lt"/>
                        </a:rPr>
                        <a:t> Dinding Precast, Shading device Topi Beton, Kaca Clear</a:t>
                      </a:r>
                    </a:p>
                    <a:p>
                      <a:pPr algn="ctr" fontAlgn="b"/>
                      <a:r>
                        <a:rPr lang="en-US" sz="1050" b="0" i="0" u="none" strike="noStrike" baseline="0" smtClean="0">
                          <a:solidFill>
                            <a:srgbClr val="000000"/>
                          </a:solidFill>
                          <a:effectLst/>
                          <a:latin typeface="+mn-lt"/>
                        </a:rPr>
                        <a:t>Dinding: Dinding Precast</a:t>
                      </a:r>
                    </a:p>
                    <a:p>
                      <a:pPr algn="ctr" fontAlgn="b"/>
                      <a:r>
                        <a:rPr lang="en-US" sz="1050" b="0" i="0" u="none" strike="noStrike" baseline="0" smtClean="0">
                          <a:solidFill>
                            <a:srgbClr val="000000"/>
                          </a:solidFill>
                          <a:effectLst/>
                          <a:latin typeface="+mn-lt"/>
                        </a:rPr>
                        <a:t>Pintu Jendela: Alumunium, kaca clear</a:t>
                      </a:r>
                    </a:p>
                    <a:p>
                      <a:pPr algn="ctr" fontAlgn="b"/>
                      <a:r>
                        <a:rPr lang="en-US" sz="1050" b="0" i="0" u="none" strike="noStrike" baseline="0" smtClean="0">
                          <a:solidFill>
                            <a:srgbClr val="000000"/>
                          </a:solidFill>
                          <a:effectLst/>
                          <a:latin typeface="+mn-lt"/>
                        </a:rPr>
                        <a:t>Lantai: Keramik</a:t>
                      </a:r>
                    </a:p>
                    <a:p>
                      <a:pPr algn="ctr" fontAlgn="b"/>
                      <a:r>
                        <a:rPr lang="en-US" sz="1050" b="0" i="0" u="none" strike="noStrike" baseline="0" smtClean="0">
                          <a:solidFill>
                            <a:srgbClr val="000000"/>
                          </a:solidFill>
                          <a:effectLst/>
                          <a:latin typeface="+mn-lt"/>
                        </a:rPr>
                        <a:t>Plafond: Gypsum</a:t>
                      </a:r>
                      <a:endParaRPr lang="en-US"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9975030"/>
                  </a:ext>
                </a:extLst>
              </a:tr>
              <a:tr h="188942">
                <a:tc vMerge="1">
                  <a:txBody>
                    <a:bodyPr/>
                    <a:lstStyle/>
                    <a:p>
                      <a:pPr algn="ctr" fontAlgn="b"/>
                      <a:endParaRPr lang="en-US"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050" u="none" strike="noStrike">
                          <a:effectLst/>
                          <a:latin typeface="+mn-lt"/>
                        </a:rPr>
                        <a:t>Volume material</a:t>
                      </a:r>
                      <a:endParaRPr lang="en-US"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50" b="0" i="0" u="none" strike="noStrike" smtClean="0">
                          <a:solidFill>
                            <a:srgbClr val="000000"/>
                          </a:solidFill>
                          <a:effectLst/>
                          <a:latin typeface="+mn-lt"/>
                        </a:rPr>
                        <a:t>Volume Fasad, Dinding, Pintu Jendela,</a:t>
                      </a:r>
                      <a:r>
                        <a:rPr lang="en-US" sz="1050" b="0" i="0" u="none" strike="noStrike" baseline="0" smtClean="0">
                          <a:solidFill>
                            <a:srgbClr val="000000"/>
                          </a:solidFill>
                          <a:effectLst/>
                          <a:latin typeface="+mn-lt"/>
                        </a:rPr>
                        <a:t> Lantai, langit-langit</a:t>
                      </a:r>
                      <a:endParaRPr lang="en-US"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9245244"/>
                  </a:ext>
                </a:extLst>
              </a:tr>
              <a:tr h="188942">
                <a:tc vMerge="1">
                  <a:txBody>
                    <a:bodyPr/>
                    <a:lstStyle/>
                    <a:p>
                      <a:pPr algn="ctr" fontAlgn="b"/>
                      <a:endParaRPr lang="sv-SE"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sv-SE" sz="1050" u="none" strike="noStrike">
                          <a:effectLst/>
                          <a:latin typeface="+mn-lt"/>
                        </a:rPr>
                        <a:t>Intensitas energi material dan Faktor Emisi</a:t>
                      </a:r>
                      <a:endParaRPr lang="sv-SE"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sv-SE" sz="1050" b="0" i="0" u="none" strike="noStrike" smtClean="0">
                          <a:solidFill>
                            <a:srgbClr val="000000"/>
                          </a:solidFill>
                          <a:effectLst/>
                          <a:latin typeface="+mn-lt"/>
                        </a:rPr>
                        <a:t>Berdasarkan data I-O table (Ramadhan, 2019)</a:t>
                      </a:r>
                      <a:endParaRPr lang="sv-SE"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8873407"/>
                  </a:ext>
                </a:extLst>
              </a:tr>
              <a:tr h="188942">
                <a:tc vMerge="1">
                  <a:txBody>
                    <a:bodyPr/>
                    <a:lstStyle/>
                    <a:p>
                      <a:pPr algn="ctr" fontAlgn="b"/>
                      <a:endParaRPr lang="en-US"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b"/>
                      <a:r>
                        <a:rPr lang="en-US" sz="1050" u="none" strike="noStrike">
                          <a:effectLst/>
                          <a:latin typeface="+mn-lt"/>
                        </a:rPr>
                        <a:t>Intensitas Harga Material</a:t>
                      </a:r>
                      <a:endParaRPr lang="en-US"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050" b="0" i="0" u="none" strike="noStrike" smtClean="0">
                          <a:solidFill>
                            <a:srgbClr val="000000"/>
                          </a:solidFill>
                          <a:effectLst/>
                          <a:latin typeface="+mn-lt"/>
                        </a:rPr>
                        <a:t>Berdasarkan</a:t>
                      </a:r>
                      <a:r>
                        <a:rPr lang="en-US" sz="1050" b="0" i="0" u="none" strike="noStrike" baseline="0" smtClean="0">
                          <a:solidFill>
                            <a:srgbClr val="000000"/>
                          </a:solidFill>
                          <a:effectLst/>
                          <a:latin typeface="+mn-lt"/>
                        </a:rPr>
                        <a:t> data AHSP</a:t>
                      </a:r>
                      <a:endParaRPr lang="en-US" sz="1050" b="0" i="0" u="none" strike="noStrike">
                        <a:solidFill>
                          <a:srgbClr val="000000"/>
                        </a:solidFill>
                        <a:effectLst/>
                        <a:latin typeface="+mn-lt"/>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9542796"/>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6611" y="1138477"/>
            <a:ext cx="6812666" cy="4590641"/>
          </a:xfrm>
          <a:prstGeom prst="rect">
            <a:avLst/>
          </a:prstGeom>
        </p:spPr>
      </p:pic>
      <p:sp>
        <p:nvSpPr>
          <p:cNvPr id="9" name="TextBox 8"/>
          <p:cNvSpPr txBox="1"/>
          <p:nvPr/>
        </p:nvSpPr>
        <p:spPr>
          <a:xfrm>
            <a:off x="368605" y="0"/>
            <a:ext cx="4560607" cy="369332"/>
          </a:xfrm>
          <a:prstGeom prst="rect">
            <a:avLst/>
          </a:prstGeom>
          <a:noFill/>
        </p:spPr>
        <p:txBody>
          <a:bodyPr wrap="none" rtlCol="0">
            <a:spAutoFit/>
          </a:bodyPr>
          <a:lstStyle/>
          <a:p>
            <a:r>
              <a:rPr lang="en-US" b="1" smtClean="0"/>
              <a:t>Input: Input database faktor desain bangunan</a:t>
            </a:r>
            <a:endParaRPr lang="en-US" b="1"/>
          </a:p>
        </p:txBody>
      </p:sp>
      <p:graphicFrame>
        <p:nvGraphicFramePr>
          <p:cNvPr id="2" name="Table 1"/>
          <p:cNvGraphicFramePr>
            <a:graphicFrameLocks noGrp="1"/>
          </p:cNvGraphicFramePr>
          <p:nvPr>
            <p:extLst/>
          </p:nvPr>
        </p:nvGraphicFramePr>
        <p:xfrm>
          <a:off x="3884988" y="5729118"/>
          <a:ext cx="3785383" cy="508254"/>
        </p:xfrm>
        <a:graphic>
          <a:graphicData uri="http://schemas.openxmlformats.org/drawingml/2006/table">
            <a:tbl>
              <a:tblPr>
                <a:tableStyleId>{5C22544A-7EE6-4342-B048-85BDC9FD1C3A}</a:tableStyleId>
              </a:tblPr>
              <a:tblGrid>
                <a:gridCol w="962385">
                  <a:extLst>
                    <a:ext uri="{9D8B030D-6E8A-4147-A177-3AD203B41FA5}">
                      <a16:colId xmlns:a16="http://schemas.microsoft.com/office/drawing/2014/main" val="1152268196"/>
                    </a:ext>
                  </a:extLst>
                </a:gridCol>
                <a:gridCol w="1411499">
                  <a:extLst>
                    <a:ext uri="{9D8B030D-6E8A-4147-A177-3AD203B41FA5}">
                      <a16:colId xmlns:a16="http://schemas.microsoft.com/office/drawing/2014/main" val="2209322840"/>
                    </a:ext>
                  </a:extLst>
                </a:gridCol>
                <a:gridCol w="1411499">
                  <a:extLst>
                    <a:ext uri="{9D8B030D-6E8A-4147-A177-3AD203B41FA5}">
                      <a16:colId xmlns:a16="http://schemas.microsoft.com/office/drawing/2014/main" val="158909309"/>
                    </a:ext>
                  </a:extLst>
                </a:gridCol>
              </a:tblGrid>
              <a:tr h="508254">
                <a:tc>
                  <a:txBody>
                    <a:bodyPr/>
                    <a:lstStyle/>
                    <a:p>
                      <a:pPr algn="ctr" fontAlgn="ctr"/>
                      <a:r>
                        <a:rPr lang="en-US" sz="1050" u="none" strike="noStrike">
                          <a:effectLst/>
                          <a:latin typeface="+mn-lt"/>
                        </a:rPr>
                        <a:t>Strategi Aktif</a:t>
                      </a:r>
                      <a:endParaRPr lang="en-US" sz="1050" b="0" i="0" u="none" strike="noStrike">
                        <a:solidFill>
                          <a:srgbClr val="000000"/>
                        </a:solidFill>
                        <a:effectLst/>
                        <a:latin typeface="+mn-lt"/>
                      </a:endParaRPr>
                    </a:p>
                  </a:txBody>
                  <a:tcPr marL="9447" marR="9447" marT="9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rtl="0" fontAlgn="ctr"/>
                      <a:r>
                        <a:rPr lang="en-US" sz="1050" u="none" strike="noStrike">
                          <a:effectLst/>
                          <a:latin typeface="+mn-lt"/>
                        </a:rPr>
                        <a:t>Penggunaan Sumber energi terbarukan</a:t>
                      </a:r>
                      <a:endParaRPr lang="en-US" sz="1050" b="0" i="0" u="none" strike="noStrike">
                        <a:solidFill>
                          <a:srgbClr val="000000"/>
                        </a:solidFill>
                        <a:effectLst/>
                        <a:latin typeface="+mn-lt"/>
                      </a:endParaRPr>
                    </a:p>
                  </a:txBody>
                  <a:tcPr marL="9447" marR="9447" marT="9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1050" b="0" i="0" u="none" strike="noStrike" smtClean="0">
                          <a:solidFill>
                            <a:srgbClr val="000000"/>
                          </a:solidFill>
                          <a:effectLst/>
                          <a:latin typeface="+mn-lt"/>
                        </a:rPr>
                        <a:t>Solar PV</a:t>
                      </a:r>
                    </a:p>
                    <a:p>
                      <a:pPr algn="ctr" rtl="0" fontAlgn="ctr"/>
                      <a:r>
                        <a:rPr lang="en-US" sz="1050" b="0" i="0" u="none" strike="noStrike" smtClean="0">
                          <a:solidFill>
                            <a:srgbClr val="000000"/>
                          </a:solidFill>
                          <a:effectLst/>
                          <a:latin typeface="+mn-lt"/>
                        </a:rPr>
                        <a:t>dengan luas atap: 11,058 m2</a:t>
                      </a:r>
                      <a:endParaRPr lang="en-US" sz="1050" b="0" i="0" u="none" strike="noStrike">
                        <a:solidFill>
                          <a:srgbClr val="000000"/>
                        </a:solidFill>
                        <a:effectLst/>
                        <a:latin typeface="+mn-lt"/>
                      </a:endParaRPr>
                    </a:p>
                  </a:txBody>
                  <a:tcPr marL="9447" marR="9447" marT="9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1331494"/>
                  </a:ext>
                </a:extLst>
              </a:tr>
            </a:tbl>
          </a:graphicData>
        </a:graphic>
      </p:graphicFrame>
      <p:sp>
        <p:nvSpPr>
          <p:cNvPr id="7" name="TextBox 6"/>
          <p:cNvSpPr txBox="1"/>
          <p:nvPr/>
        </p:nvSpPr>
        <p:spPr>
          <a:xfrm>
            <a:off x="6754293" y="19708"/>
            <a:ext cx="5437707" cy="369332"/>
          </a:xfrm>
          <a:prstGeom prst="rect">
            <a:avLst/>
          </a:prstGeom>
          <a:noFill/>
        </p:spPr>
        <p:txBody>
          <a:bodyPr wrap="none" rtlCol="0">
            <a:spAutoFit/>
          </a:bodyPr>
          <a:lstStyle/>
          <a:p>
            <a:r>
              <a:rPr lang="en-US" b="1" smtClean="0"/>
              <a:t>Penelitian Uji Coba Workflow pada kasus Rumah susun</a:t>
            </a:r>
            <a:endParaRPr lang="en-US" b="1"/>
          </a:p>
        </p:txBody>
      </p:sp>
    </p:spTree>
    <p:extLst>
      <p:ext uri="{BB962C8B-B14F-4D97-AF65-F5344CB8AC3E}">
        <p14:creationId xmlns:p14="http://schemas.microsoft.com/office/powerpoint/2010/main" val="585578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30627" y="894149"/>
          <a:ext cx="5494326" cy="2194560"/>
        </p:xfrm>
        <a:graphic>
          <a:graphicData uri="http://schemas.openxmlformats.org/drawingml/2006/table">
            <a:tbl>
              <a:tblPr firstRow="1" bandRow="1">
                <a:tableStyleId>{5C22544A-7EE6-4342-B048-85BDC9FD1C3A}</a:tableStyleId>
              </a:tblPr>
              <a:tblGrid>
                <a:gridCol w="2747163">
                  <a:extLst>
                    <a:ext uri="{9D8B030D-6E8A-4147-A177-3AD203B41FA5}">
                      <a16:colId xmlns:a16="http://schemas.microsoft.com/office/drawing/2014/main" val="11345808"/>
                    </a:ext>
                  </a:extLst>
                </a:gridCol>
                <a:gridCol w="2747163">
                  <a:extLst>
                    <a:ext uri="{9D8B030D-6E8A-4147-A177-3AD203B41FA5}">
                      <a16:colId xmlns:a16="http://schemas.microsoft.com/office/drawing/2014/main" val="3543129773"/>
                    </a:ext>
                  </a:extLst>
                </a:gridCol>
              </a:tblGrid>
              <a:tr h="251674">
                <a:tc>
                  <a:txBody>
                    <a:bodyPr/>
                    <a:lstStyle/>
                    <a:p>
                      <a:pPr algn="ctr"/>
                      <a:r>
                        <a:rPr lang="en-US" sz="1100" b="1" smtClean="0">
                          <a:solidFill>
                            <a:schemeClr val="tx1"/>
                          </a:solidFill>
                        </a:rPr>
                        <a:t>Level of Detail </a:t>
                      </a:r>
                      <a:endParaRPr lang="en-US" sz="11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100" b="1" smtClean="0">
                          <a:solidFill>
                            <a:schemeClr val="tx1"/>
                          </a:solidFill>
                        </a:rPr>
                        <a:t>Interoperability </a:t>
                      </a:r>
                      <a:endParaRPr lang="en-US" sz="11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929484476"/>
                  </a:ext>
                </a:extLst>
              </a:tr>
              <a:tr h="1223852">
                <a:tc>
                  <a:txBody>
                    <a:bodyPr/>
                    <a:lstStyle/>
                    <a:p>
                      <a:pPr marL="0" indent="0">
                        <a:buFont typeface="Arial" panose="020B0604020202020204" pitchFamily="34" charset="0"/>
                        <a:buNone/>
                      </a:pPr>
                      <a:r>
                        <a:rPr lang="en-US" sz="1100" b="0" smtClean="0">
                          <a:solidFill>
                            <a:schemeClr val="tx1"/>
                          </a:solidFill>
                        </a:rPr>
                        <a:t>LOD</a:t>
                      </a:r>
                      <a:r>
                        <a:rPr lang="en-US" sz="1100" b="0" baseline="0" smtClean="0">
                          <a:solidFill>
                            <a:schemeClr val="tx1"/>
                          </a:solidFill>
                        </a:rPr>
                        <a:t> 200 yang berisi informasi data:</a:t>
                      </a:r>
                    </a:p>
                    <a:p>
                      <a:pPr marL="171450" indent="-171450">
                        <a:buFont typeface="Arial" panose="020B0604020202020204" pitchFamily="34" charset="0"/>
                        <a:buChar char="•"/>
                      </a:pPr>
                      <a:r>
                        <a:rPr lang="en-US" sz="1100" b="0" baseline="0" smtClean="0">
                          <a:solidFill>
                            <a:schemeClr val="tx1"/>
                          </a:solidFill>
                        </a:rPr>
                        <a:t>Material Properties (Thermal dan Mechanical)</a:t>
                      </a:r>
                    </a:p>
                    <a:p>
                      <a:pPr marL="171450" indent="-171450">
                        <a:buFont typeface="Arial" panose="020B0604020202020204" pitchFamily="34" charset="0"/>
                        <a:buChar char="•"/>
                      </a:pPr>
                      <a:r>
                        <a:rPr lang="en-US" sz="1100" b="0" baseline="0" smtClean="0">
                          <a:solidFill>
                            <a:schemeClr val="tx1"/>
                          </a:solidFill>
                        </a:rPr>
                        <a:t>Lokasi: Jakarta</a:t>
                      </a:r>
                    </a:p>
                    <a:p>
                      <a:pPr marL="171450" indent="-171450">
                        <a:buFont typeface="Arial" panose="020B0604020202020204" pitchFamily="34" charset="0"/>
                        <a:buChar char="•"/>
                      </a:pPr>
                      <a:r>
                        <a:rPr lang="en-US" sz="1100" b="0" smtClean="0">
                          <a:solidFill>
                            <a:schemeClr val="tx1"/>
                          </a:solidFill>
                        </a:rPr>
                        <a:t>Komponen bangunan (Jenis Komponen: Dinding, lantai, dll)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smtClean="0">
                          <a:solidFill>
                            <a:schemeClr val="tx1"/>
                          </a:solidFill>
                        </a:rPr>
                        <a:t>Karakterstik</a:t>
                      </a:r>
                      <a:r>
                        <a:rPr lang="en-US" sz="1100" b="0" baseline="0" smtClean="0">
                          <a:solidFill>
                            <a:schemeClr val="tx1"/>
                          </a:solidFill>
                        </a:rPr>
                        <a:t> desain (panjang, lebar, diameter, luas, volume, dll)</a:t>
                      </a:r>
                      <a:endParaRPr lang="en-US" sz="1100" b="0" smtClean="0">
                        <a:solidFill>
                          <a:schemeClr val="tx1"/>
                        </a:solidFill>
                      </a:endParaRPr>
                    </a:p>
                    <a:p>
                      <a:pPr marL="0" indent="0">
                        <a:buFont typeface="Arial" panose="020B0604020202020204" pitchFamily="34" charset="0"/>
                        <a:buNone/>
                      </a:pPr>
                      <a:endParaRPr lang="en-US" sz="11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1100" b="0" baseline="0" smtClean="0">
                          <a:solidFill>
                            <a:schemeClr val="tx1"/>
                          </a:solidFill>
                        </a:rPr>
                        <a:t>Jenis Platform yang digunakan: </a:t>
                      </a:r>
                    </a:p>
                    <a:p>
                      <a:pPr marL="171450" indent="-171450">
                        <a:buFont typeface="Arial" panose="020B0604020202020204" pitchFamily="34" charset="0"/>
                        <a:buChar char="•"/>
                      </a:pPr>
                      <a:r>
                        <a:rPr lang="en-US" sz="1100" b="0" baseline="0" smtClean="0">
                          <a:solidFill>
                            <a:schemeClr val="tx1"/>
                          </a:solidFill>
                        </a:rPr>
                        <a:t>Authoring: Autodesk Revit 2022.</a:t>
                      </a:r>
                    </a:p>
                    <a:p>
                      <a:pPr marL="171450" indent="-171450">
                        <a:buFont typeface="Arial" panose="020B0604020202020204" pitchFamily="34" charset="0"/>
                        <a:buChar char="•"/>
                      </a:pPr>
                      <a:r>
                        <a:rPr lang="en-US" sz="1100" b="0" baseline="0" smtClean="0">
                          <a:solidFill>
                            <a:schemeClr val="tx1"/>
                          </a:solidFill>
                        </a:rPr>
                        <a:t>Simulasi Embodied Energy: Quantity Takeoff. </a:t>
                      </a:r>
                    </a:p>
                    <a:p>
                      <a:pPr marL="171450" indent="-171450">
                        <a:buFont typeface="Arial" panose="020B0604020202020204" pitchFamily="34" charset="0"/>
                        <a:buChar char="•"/>
                      </a:pPr>
                      <a:r>
                        <a:rPr lang="en-US" sz="1100" b="0" baseline="0" smtClean="0">
                          <a:solidFill>
                            <a:schemeClr val="tx1"/>
                          </a:solidFill>
                        </a:rPr>
                        <a:t>Simulasi Energi Operasional: Insight 360. </a:t>
                      </a:r>
                    </a:p>
                    <a:p>
                      <a:pPr marL="171450" indent="-171450">
                        <a:buFont typeface="Arial" panose="020B0604020202020204" pitchFamily="34" charset="0"/>
                        <a:buChar char="•"/>
                      </a:pPr>
                      <a:r>
                        <a:rPr lang="en-US" sz="1100" b="0" baseline="0" smtClean="0">
                          <a:solidFill>
                            <a:schemeClr val="tx1"/>
                          </a:solidFill>
                        </a:rPr>
                        <a:t>Simulasi energi selubung: Solar radiation Plugin. </a:t>
                      </a:r>
                    </a:p>
                    <a:p>
                      <a:pPr marL="171450" indent="-171450">
                        <a:buFont typeface="Arial" panose="020B0604020202020204" pitchFamily="34" charset="0"/>
                        <a:buChar char="•"/>
                      </a:pPr>
                      <a:r>
                        <a:rPr lang="en-US" sz="1100" b="0" baseline="0" smtClean="0">
                          <a:solidFill>
                            <a:schemeClr val="tx1"/>
                          </a:solidFill>
                        </a:rPr>
                        <a:t>Simulasi energi PV: Solar radiation plugin. </a:t>
                      </a:r>
                    </a:p>
                    <a:p>
                      <a:pPr marL="171450" indent="-171450">
                        <a:buFont typeface="Arial" panose="020B0604020202020204" pitchFamily="34" charset="0"/>
                        <a:buChar char="•"/>
                      </a:pPr>
                      <a:r>
                        <a:rPr lang="en-US" sz="1100" b="0" baseline="0" smtClean="0">
                          <a:solidFill>
                            <a:schemeClr val="tx1"/>
                          </a:solidFill>
                        </a:rPr>
                        <a:t>Simulasi Emisi karbon Material: CarboLife Calculator. </a:t>
                      </a:r>
                    </a:p>
                    <a:p>
                      <a:pPr marL="0" indent="0">
                        <a:buFont typeface="Arial" panose="020B0604020202020204" pitchFamily="34" charset="0"/>
                        <a:buNone/>
                      </a:pPr>
                      <a:endParaRPr lang="en-US" sz="1100" b="0" baseline="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17677"/>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7073" y="0"/>
            <a:ext cx="4764927" cy="2207623"/>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30627" y="3115501"/>
            <a:ext cx="5494326" cy="3626547"/>
          </a:xfrm>
          <a:prstGeom prst="rect">
            <a:avLst/>
          </a:prstGeom>
        </p:spPr>
      </p:pic>
      <p:pic>
        <p:nvPicPr>
          <p:cNvPr id="10" name="Picture 9"/>
          <p:cNvPicPr/>
          <p:nvPr/>
        </p:nvPicPr>
        <p:blipFill rotWithShape="1">
          <a:blip r:embed="rId4">
            <a:extLst>
              <a:ext uri="{28A0092B-C50C-407E-A947-70E740481C1C}">
                <a14:useLocalDpi xmlns:a14="http://schemas.microsoft.com/office/drawing/2010/main" val="0"/>
              </a:ext>
            </a:extLst>
          </a:blip>
          <a:srcRect t="56956" b="9131"/>
          <a:stretch/>
        </p:blipFill>
        <p:spPr bwMode="auto">
          <a:xfrm>
            <a:off x="6399870" y="5211238"/>
            <a:ext cx="5561822" cy="1530810"/>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5"/>
          <a:srcRect l="7465" t="10625" r="32196" b="16875"/>
          <a:stretch/>
        </p:blipFill>
        <p:spPr>
          <a:xfrm>
            <a:off x="6574562" y="1630318"/>
            <a:ext cx="2731067" cy="1844534"/>
          </a:xfrm>
          <a:prstGeom prst="rect">
            <a:avLst/>
          </a:prstGeom>
        </p:spPr>
      </p:pic>
      <p:graphicFrame>
        <p:nvGraphicFramePr>
          <p:cNvPr id="12" name="Table 11"/>
          <p:cNvGraphicFramePr>
            <a:graphicFrameLocks noGrp="1"/>
          </p:cNvGraphicFramePr>
          <p:nvPr>
            <p:extLst/>
          </p:nvPr>
        </p:nvGraphicFramePr>
        <p:xfrm>
          <a:off x="6574562" y="3618732"/>
          <a:ext cx="5038725" cy="1448626"/>
        </p:xfrm>
        <a:graphic>
          <a:graphicData uri="http://schemas.openxmlformats.org/drawingml/2006/table">
            <a:tbl>
              <a:tblPr>
                <a:tableStyleId>{5C22544A-7EE6-4342-B048-85BDC9FD1C3A}</a:tableStyleId>
              </a:tblPr>
              <a:tblGrid>
                <a:gridCol w="431945">
                  <a:extLst>
                    <a:ext uri="{9D8B030D-6E8A-4147-A177-3AD203B41FA5}">
                      <a16:colId xmlns:a16="http://schemas.microsoft.com/office/drawing/2014/main" val="20000"/>
                    </a:ext>
                  </a:extLst>
                </a:gridCol>
                <a:gridCol w="2085515">
                  <a:extLst>
                    <a:ext uri="{9D8B030D-6E8A-4147-A177-3AD203B41FA5}">
                      <a16:colId xmlns:a16="http://schemas.microsoft.com/office/drawing/2014/main" val="20001"/>
                    </a:ext>
                  </a:extLst>
                </a:gridCol>
                <a:gridCol w="2521265">
                  <a:extLst>
                    <a:ext uri="{9D8B030D-6E8A-4147-A177-3AD203B41FA5}">
                      <a16:colId xmlns:a16="http://schemas.microsoft.com/office/drawing/2014/main" val="20002"/>
                    </a:ext>
                  </a:extLst>
                </a:gridCol>
              </a:tblGrid>
              <a:tr h="224155">
                <a:tc>
                  <a:txBody>
                    <a:bodyPr/>
                    <a:lstStyle/>
                    <a:p>
                      <a:pPr marL="257810" algn="just">
                        <a:lnSpc>
                          <a:spcPct val="107000"/>
                        </a:lnSpc>
                        <a:spcAft>
                          <a:spcPts val="0"/>
                        </a:spcAft>
                      </a:pPr>
                      <a:r>
                        <a:rPr lang="en-US" sz="10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7810" algn="just">
                        <a:lnSpc>
                          <a:spcPct val="107000"/>
                        </a:lnSpc>
                        <a:spcAft>
                          <a:spcPts val="0"/>
                        </a:spcAft>
                      </a:pPr>
                      <a:r>
                        <a:rPr lang="en-US" sz="1000">
                          <a:effectLst/>
                        </a:rPr>
                        <a:t>Komponen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7810" algn="just">
                        <a:lnSpc>
                          <a:spcPct val="107000"/>
                        </a:lnSpc>
                        <a:spcAft>
                          <a:spcPts val="0"/>
                        </a:spcAft>
                      </a:pPr>
                      <a:r>
                        <a:rPr lang="en-US" sz="1000">
                          <a:effectLst/>
                        </a:rPr>
                        <a:t>Nilai EE (MJ)</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175">
                <a:tc>
                  <a:txBody>
                    <a:bodyPr/>
                    <a:lstStyle/>
                    <a:p>
                      <a:pPr marL="257810" algn="just">
                        <a:lnSpc>
                          <a:spcPct val="107000"/>
                        </a:lnSpc>
                        <a:spcAft>
                          <a:spcPts val="0"/>
                        </a:spcAft>
                      </a:pPr>
                      <a:r>
                        <a:rPr lang="en-US" sz="10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7810" algn="just">
                        <a:lnSpc>
                          <a:spcPct val="107000"/>
                        </a:lnSpc>
                        <a:spcAft>
                          <a:spcPts val="0"/>
                        </a:spcAft>
                      </a:pPr>
                      <a:r>
                        <a:rPr lang="en-US" sz="1000">
                          <a:effectLst/>
                        </a:rPr>
                        <a:t>Dinding Precast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7810" algn="just">
                        <a:lnSpc>
                          <a:spcPct val="107000"/>
                        </a:lnSpc>
                        <a:spcAft>
                          <a:spcPts val="0"/>
                        </a:spcAft>
                      </a:pPr>
                      <a:r>
                        <a:rPr lang="en-US" sz="1000">
                          <a:effectLst/>
                        </a:rPr>
                        <a:t>                        702,691.38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135">
                <a:tc>
                  <a:txBody>
                    <a:bodyPr/>
                    <a:lstStyle/>
                    <a:p>
                      <a:pPr marL="257810" algn="just">
                        <a:lnSpc>
                          <a:spcPct val="107000"/>
                        </a:lnSpc>
                        <a:spcAft>
                          <a:spcPts val="0"/>
                        </a:spcAft>
                      </a:pPr>
                      <a:r>
                        <a:rPr lang="en-US" sz="1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7810" algn="just">
                        <a:lnSpc>
                          <a:spcPct val="107000"/>
                        </a:lnSpc>
                        <a:spcAft>
                          <a:spcPts val="0"/>
                        </a:spcAft>
                      </a:pPr>
                      <a:r>
                        <a:rPr lang="en-US" sz="1000">
                          <a:effectLst/>
                        </a:rPr>
                        <a:t>Struktur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7810" algn="just">
                        <a:lnSpc>
                          <a:spcPct val="107000"/>
                        </a:lnSpc>
                        <a:spcAft>
                          <a:spcPts val="0"/>
                        </a:spcAft>
                      </a:pPr>
                      <a:r>
                        <a:rPr lang="en-US" sz="1000">
                          <a:effectLst/>
                        </a:rPr>
                        <a:t>                    1,621,783.73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8740">
                <a:tc>
                  <a:txBody>
                    <a:bodyPr/>
                    <a:lstStyle/>
                    <a:p>
                      <a:pPr marL="257810" algn="just">
                        <a:lnSpc>
                          <a:spcPct val="107000"/>
                        </a:lnSpc>
                        <a:spcAft>
                          <a:spcPts val="0"/>
                        </a:spcAft>
                      </a:pPr>
                      <a:r>
                        <a:rPr lang="en-US" sz="10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7810" algn="just">
                        <a:lnSpc>
                          <a:spcPct val="107000"/>
                        </a:lnSpc>
                        <a:spcAft>
                          <a:spcPts val="0"/>
                        </a:spcAft>
                      </a:pPr>
                      <a:r>
                        <a:rPr lang="en-US" sz="1000">
                          <a:effectLst/>
                        </a:rPr>
                        <a:t>Struktur plat lantai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7810" algn="just">
                        <a:lnSpc>
                          <a:spcPct val="107000"/>
                        </a:lnSpc>
                        <a:spcAft>
                          <a:spcPts val="0"/>
                        </a:spcAft>
                      </a:pPr>
                      <a:r>
                        <a:rPr lang="en-US" sz="1000">
                          <a:effectLst/>
                        </a:rPr>
                        <a:t>                    8,719,331.93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pPr marL="257810" algn="just">
                        <a:lnSpc>
                          <a:spcPct val="107000"/>
                        </a:lnSpc>
                        <a:spcAft>
                          <a:spcPts val="0"/>
                        </a:spcAft>
                      </a:pPr>
                      <a:r>
                        <a:rPr lang="en-US" sz="10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7810" algn="just">
                        <a:lnSpc>
                          <a:spcPct val="107000"/>
                        </a:lnSpc>
                        <a:spcAft>
                          <a:spcPts val="0"/>
                        </a:spcAft>
                      </a:pPr>
                      <a:r>
                        <a:rPr lang="en-US" sz="1000">
                          <a:effectLst/>
                        </a:rPr>
                        <a:t>Finishing Keramik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7810" algn="just">
                        <a:lnSpc>
                          <a:spcPct val="107000"/>
                        </a:lnSpc>
                        <a:spcAft>
                          <a:spcPts val="0"/>
                        </a:spcAft>
                      </a:pPr>
                      <a:r>
                        <a:rPr lang="en-US" sz="1000">
                          <a:effectLst/>
                        </a:rPr>
                        <a:t>                    1,391,157.40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355">
                <a:tc>
                  <a:txBody>
                    <a:bodyPr/>
                    <a:lstStyle/>
                    <a:p>
                      <a:pPr marL="257810" algn="just">
                        <a:lnSpc>
                          <a:spcPct val="107000"/>
                        </a:lnSpc>
                        <a:spcAft>
                          <a:spcPts val="0"/>
                        </a:spcAft>
                      </a:pPr>
                      <a:r>
                        <a:rPr lang="en-US" sz="10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7810" algn="just">
                        <a:lnSpc>
                          <a:spcPct val="107000"/>
                        </a:lnSpc>
                        <a:spcAft>
                          <a:spcPts val="0"/>
                        </a:spcAft>
                      </a:pPr>
                      <a:r>
                        <a:rPr lang="en-US" sz="1000">
                          <a:effectLst/>
                        </a:rPr>
                        <a:t>Pintu Jendela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7810" algn="just">
                        <a:lnSpc>
                          <a:spcPct val="107000"/>
                        </a:lnSpc>
                        <a:spcAft>
                          <a:spcPts val="0"/>
                        </a:spcAft>
                      </a:pPr>
                      <a:r>
                        <a:rPr lang="en-US" sz="1000">
                          <a:effectLst/>
                        </a:rPr>
                        <a:t>                    2,545,252.76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595">
                <a:tc>
                  <a:txBody>
                    <a:bodyPr/>
                    <a:lstStyle/>
                    <a:p>
                      <a:pPr marL="257810" algn="just">
                        <a:lnSpc>
                          <a:spcPct val="107000"/>
                        </a:lnSpc>
                        <a:spcAft>
                          <a:spcPts val="0"/>
                        </a:spcAft>
                      </a:pPr>
                      <a:r>
                        <a:rPr lang="en-US" sz="10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7810" algn="just">
                        <a:lnSpc>
                          <a:spcPct val="107000"/>
                        </a:lnSpc>
                        <a:spcAft>
                          <a:spcPts val="0"/>
                        </a:spcAft>
                      </a:pPr>
                      <a:r>
                        <a:rPr lang="en-US" sz="1000">
                          <a:effectLst/>
                        </a:rPr>
                        <a:t>Tangga Pre-Cast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7810" algn="just">
                        <a:lnSpc>
                          <a:spcPct val="107000"/>
                        </a:lnSpc>
                        <a:spcAft>
                          <a:spcPts val="0"/>
                        </a:spcAft>
                      </a:pPr>
                      <a:r>
                        <a:rPr lang="en-US" sz="1000">
                          <a:effectLst/>
                        </a:rPr>
                        <a:t>                          78,474.23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7810" algn="just">
                        <a:lnSpc>
                          <a:spcPct val="107000"/>
                        </a:lnSpc>
                        <a:spcAft>
                          <a:spcPts val="0"/>
                        </a:spcAft>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7810" algn="just">
                        <a:lnSpc>
                          <a:spcPct val="107000"/>
                        </a:lnSpc>
                        <a:spcAft>
                          <a:spcPts val="0"/>
                        </a:spcAft>
                      </a:pPr>
                      <a:r>
                        <a:rPr lang="en-US" sz="1000" dirty="0">
                          <a:effectLst/>
                        </a:rPr>
                        <a:t>                  15,058,691.42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2989" y="1894114"/>
            <a:ext cx="2714070" cy="1463172"/>
          </a:xfrm>
          <a:prstGeom prst="rect">
            <a:avLst/>
          </a:prstGeom>
        </p:spPr>
      </p:pic>
      <p:sp>
        <p:nvSpPr>
          <p:cNvPr id="14" name="TextBox 13"/>
          <p:cNvSpPr txBox="1"/>
          <p:nvPr/>
        </p:nvSpPr>
        <p:spPr>
          <a:xfrm>
            <a:off x="130629" y="524817"/>
            <a:ext cx="5558829" cy="369332"/>
          </a:xfrm>
          <a:prstGeom prst="rect">
            <a:avLst/>
          </a:prstGeom>
          <a:noFill/>
        </p:spPr>
        <p:txBody>
          <a:bodyPr wrap="none" rtlCol="0">
            <a:spAutoFit/>
          </a:bodyPr>
          <a:lstStyle/>
          <a:p>
            <a:r>
              <a:rPr lang="en-US" b="1" smtClean="0"/>
              <a:t>Proses: Proses dokumentasi LOD, Proses interoperability</a:t>
            </a:r>
            <a:endParaRPr lang="en-US" b="1"/>
          </a:p>
        </p:txBody>
      </p:sp>
    </p:spTree>
    <p:extLst>
      <p:ext uri="{BB962C8B-B14F-4D97-AF65-F5344CB8AC3E}">
        <p14:creationId xmlns:p14="http://schemas.microsoft.com/office/powerpoint/2010/main" val="909637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30629" y="369332"/>
          <a:ext cx="3820272" cy="3702052"/>
        </p:xfrm>
        <a:graphic>
          <a:graphicData uri="http://schemas.openxmlformats.org/drawingml/2006/table">
            <a:tbl>
              <a:tblPr firstRow="1" bandRow="1">
                <a:tableStyleId>{5C22544A-7EE6-4342-B048-85BDC9FD1C3A}</a:tableStyleId>
              </a:tblPr>
              <a:tblGrid>
                <a:gridCol w="1910136">
                  <a:extLst>
                    <a:ext uri="{9D8B030D-6E8A-4147-A177-3AD203B41FA5}">
                      <a16:colId xmlns:a16="http://schemas.microsoft.com/office/drawing/2014/main" val="231379215"/>
                    </a:ext>
                  </a:extLst>
                </a:gridCol>
                <a:gridCol w="1910136">
                  <a:extLst>
                    <a:ext uri="{9D8B030D-6E8A-4147-A177-3AD203B41FA5}">
                      <a16:colId xmlns:a16="http://schemas.microsoft.com/office/drawing/2014/main" val="3714292919"/>
                    </a:ext>
                  </a:extLst>
                </a:gridCol>
              </a:tblGrid>
              <a:tr h="539442">
                <a:tc>
                  <a:txBody>
                    <a:bodyPr/>
                    <a:lstStyle/>
                    <a:p>
                      <a:r>
                        <a:rPr lang="en-US" sz="1400" b="0" smtClean="0">
                          <a:solidFill>
                            <a:schemeClr val="tx1"/>
                          </a:solidFill>
                        </a:rPr>
                        <a:t>Embodied Energy Material</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4.41 GJ/m2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1487465"/>
                  </a:ext>
                </a:extLst>
              </a:tr>
              <a:tr h="386071">
                <a:tc>
                  <a:txBody>
                    <a:bodyPr/>
                    <a:lstStyle/>
                    <a:p>
                      <a:r>
                        <a:rPr lang="en-US" sz="1400" b="0" smtClean="0">
                          <a:solidFill>
                            <a:schemeClr val="tx1"/>
                          </a:solidFill>
                        </a:rPr>
                        <a:t>Energi Operasional</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smtClean="0"/>
                        <a:t>311.38</a:t>
                      </a:r>
                      <a:r>
                        <a:rPr lang="en-US" sz="1400" baseline="0" smtClean="0"/>
                        <a:t> </a:t>
                      </a:r>
                      <a:r>
                        <a:rPr lang="en-US" sz="1400" smtClean="0"/>
                        <a:t>kwh/m2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431116"/>
                  </a:ext>
                </a:extLst>
              </a:tr>
              <a:tr h="539442">
                <a:tc>
                  <a:txBody>
                    <a:bodyPr/>
                    <a:lstStyle/>
                    <a:p>
                      <a:r>
                        <a:rPr lang="en-US" sz="1400" b="0" smtClean="0">
                          <a:solidFill>
                            <a:schemeClr val="tx1"/>
                          </a:solidFill>
                        </a:rPr>
                        <a:t>Energi Beban Pendinginan</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0.885 GJ/m2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707300"/>
                  </a:ext>
                </a:extLst>
              </a:tr>
              <a:tr h="539442">
                <a:tc>
                  <a:txBody>
                    <a:bodyPr/>
                    <a:lstStyle/>
                    <a:p>
                      <a:r>
                        <a:rPr lang="en-US" sz="1400" b="0" smtClean="0">
                          <a:solidFill>
                            <a:schemeClr val="tx1"/>
                          </a:solidFill>
                        </a:rPr>
                        <a:t>Energi Beban Pencahayaan</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0.236 GJ/m2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3587622"/>
                  </a:ext>
                </a:extLst>
              </a:tr>
              <a:tr h="386071">
                <a:tc>
                  <a:txBody>
                    <a:bodyPr/>
                    <a:lstStyle/>
                    <a:p>
                      <a:r>
                        <a:rPr lang="en-US" sz="1400" b="0" smtClean="0">
                          <a:solidFill>
                            <a:schemeClr val="tx1"/>
                          </a:solidFill>
                        </a:rPr>
                        <a:t>Emisi Karbon Material</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baseline="0" smtClean="0">
                          <a:solidFill>
                            <a:schemeClr val="tx1"/>
                          </a:solidFill>
                        </a:rPr>
                        <a:t>379 KgCO2/m2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3649559"/>
                  </a:ext>
                </a:extLst>
              </a:tr>
              <a:tr h="539442">
                <a:tc>
                  <a:txBody>
                    <a:bodyPr/>
                    <a:lstStyle/>
                    <a:p>
                      <a:r>
                        <a:rPr lang="en-US" sz="1400" b="0" smtClean="0">
                          <a:solidFill>
                            <a:schemeClr val="tx1"/>
                          </a:solidFill>
                        </a:rPr>
                        <a:t>Emisi Karbon Operasional</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247.23 KgCO2/m2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493660"/>
                  </a:ext>
                </a:extLst>
              </a:tr>
              <a:tr h="386071">
                <a:tc>
                  <a:txBody>
                    <a:bodyPr/>
                    <a:lstStyle/>
                    <a:p>
                      <a:r>
                        <a:rPr lang="en-US" sz="1400" b="0" smtClean="0">
                          <a:solidFill>
                            <a:schemeClr val="tx1"/>
                          </a:solidFill>
                        </a:rPr>
                        <a:t>Emisi Karbon Akumulasi</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626.23 KgCO2/m2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5042520"/>
                  </a:ext>
                </a:extLst>
              </a:tr>
              <a:tr h="386071">
                <a:tc>
                  <a:txBody>
                    <a:bodyPr/>
                    <a:lstStyle/>
                    <a:p>
                      <a:r>
                        <a:rPr lang="en-US" sz="1400" b="0" smtClean="0">
                          <a:solidFill>
                            <a:schemeClr val="tx1"/>
                          </a:solidFill>
                        </a:rPr>
                        <a:t>Total Konsumsi Energi</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1536.38 kwh/m2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490575"/>
                  </a:ext>
                </a:extLst>
              </a:tr>
            </a:tbl>
          </a:graphicData>
        </a:graphic>
      </p:graphicFrame>
      <p:sp>
        <p:nvSpPr>
          <p:cNvPr id="3" name="TextBox 2"/>
          <p:cNvSpPr txBox="1"/>
          <p:nvPr/>
        </p:nvSpPr>
        <p:spPr>
          <a:xfrm>
            <a:off x="88355" y="4125073"/>
            <a:ext cx="3820272" cy="923330"/>
          </a:xfrm>
          <a:prstGeom prst="rect">
            <a:avLst/>
          </a:prstGeom>
          <a:noFill/>
        </p:spPr>
        <p:txBody>
          <a:bodyPr wrap="square" rtlCol="0">
            <a:spAutoFit/>
          </a:bodyPr>
          <a:lstStyle/>
          <a:p>
            <a:r>
              <a:rPr lang="en-US" b="1" smtClean="0"/>
              <a:t>Nilai IKE melebihi standar 300-400 kwH/m2.</a:t>
            </a:r>
          </a:p>
          <a:p>
            <a:r>
              <a:rPr lang="en-US" b="1" smtClean="0"/>
              <a:t>Nilai EE tinggi</a:t>
            </a:r>
            <a:endParaRPr lang="en-US" b="1"/>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960" y="3885188"/>
            <a:ext cx="6797040" cy="2928302"/>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616" y="0"/>
            <a:ext cx="6871063" cy="2688958"/>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7327" y="2662881"/>
            <a:ext cx="6495352" cy="1019145"/>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32356" t="28789" r="37644" b="21554"/>
          <a:stretch/>
        </p:blipFill>
        <p:spPr>
          <a:xfrm>
            <a:off x="1737359" y="4572000"/>
            <a:ext cx="3657601" cy="1972491"/>
          </a:xfrm>
          <a:prstGeom prst="rect">
            <a:avLst/>
          </a:prstGeom>
        </p:spPr>
      </p:pic>
      <p:graphicFrame>
        <p:nvGraphicFramePr>
          <p:cNvPr id="5" name="Table 4"/>
          <p:cNvGraphicFramePr>
            <a:graphicFrameLocks noGrp="1"/>
          </p:cNvGraphicFramePr>
          <p:nvPr>
            <p:extLst/>
          </p:nvPr>
        </p:nvGraphicFramePr>
        <p:xfrm>
          <a:off x="88355" y="5468651"/>
          <a:ext cx="1910136" cy="946673"/>
        </p:xfrm>
        <a:graphic>
          <a:graphicData uri="http://schemas.openxmlformats.org/drawingml/2006/table">
            <a:tbl>
              <a:tblPr firstRow="1" bandRow="1">
                <a:tableStyleId>{5C22544A-7EE6-4342-B048-85BDC9FD1C3A}</a:tableStyleId>
              </a:tblPr>
              <a:tblGrid>
                <a:gridCol w="1910136">
                  <a:extLst>
                    <a:ext uri="{9D8B030D-6E8A-4147-A177-3AD203B41FA5}">
                      <a16:colId xmlns:a16="http://schemas.microsoft.com/office/drawing/2014/main" val="3205697131"/>
                    </a:ext>
                  </a:extLst>
                </a:gridCol>
              </a:tblGrid>
              <a:tr h="591671">
                <a:tc>
                  <a:txBody>
                    <a:bodyPr/>
                    <a:lstStyle/>
                    <a:p>
                      <a:r>
                        <a:rPr lang="en-US" sz="1200" smtClean="0">
                          <a:solidFill>
                            <a:schemeClr val="tx1"/>
                          </a:solidFill>
                        </a:rPr>
                        <a:t>Nilai Optimasi Energi PV (kWh/Tahun)-Strategi Aktif</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8959322"/>
                  </a:ext>
                </a:extLst>
              </a:tr>
              <a:tr h="355002">
                <a:tc>
                  <a:txBody>
                    <a:bodyPr/>
                    <a:lstStyle/>
                    <a:p>
                      <a:r>
                        <a:rPr lang="en-US" sz="1200" smtClean="0">
                          <a:solidFill>
                            <a:schemeClr val="tx1"/>
                          </a:solidFill>
                        </a:rPr>
                        <a:t>442,814</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4361351"/>
                  </a:ext>
                </a:extLst>
              </a:tr>
            </a:tbl>
          </a:graphicData>
        </a:graphic>
      </p:graphicFrame>
      <p:sp>
        <p:nvSpPr>
          <p:cNvPr id="10" name="TextBox 9"/>
          <p:cNvSpPr txBox="1"/>
          <p:nvPr/>
        </p:nvSpPr>
        <p:spPr>
          <a:xfrm>
            <a:off x="130629" y="0"/>
            <a:ext cx="3833742" cy="369332"/>
          </a:xfrm>
          <a:prstGeom prst="rect">
            <a:avLst/>
          </a:prstGeom>
          <a:noFill/>
        </p:spPr>
        <p:txBody>
          <a:bodyPr wrap="none" rtlCol="0">
            <a:spAutoFit/>
          </a:bodyPr>
          <a:lstStyle/>
          <a:p>
            <a:r>
              <a:rPr lang="en-US" b="1" smtClean="0"/>
              <a:t>Output: Visualisasi, Simulasi, Kalkulasi</a:t>
            </a:r>
            <a:endParaRPr lang="en-US" b="1"/>
          </a:p>
        </p:txBody>
      </p:sp>
    </p:spTree>
    <p:extLst>
      <p:ext uri="{BB962C8B-B14F-4D97-AF65-F5344CB8AC3E}">
        <p14:creationId xmlns:p14="http://schemas.microsoft.com/office/powerpoint/2010/main" val="1085704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Future?</a:t>
            </a:r>
            <a:endParaRPr lang="en-US" b="1"/>
          </a:p>
        </p:txBody>
      </p:sp>
      <p:sp>
        <p:nvSpPr>
          <p:cNvPr id="4" name="Snip Diagonal Corner Rectangle 3"/>
          <p:cNvSpPr/>
          <p:nvPr/>
        </p:nvSpPr>
        <p:spPr>
          <a:xfrm>
            <a:off x="8299269" y="-5685"/>
            <a:ext cx="3892731" cy="775126"/>
          </a:xfrm>
          <a:prstGeom prst="snip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690689"/>
            <a:ext cx="6061166" cy="340940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999" y="254747"/>
            <a:ext cx="5494383" cy="3656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000" y="4184650"/>
            <a:ext cx="5969000" cy="2673350"/>
          </a:xfrm>
          <a:prstGeom prst="rect">
            <a:avLst/>
          </a:prstGeom>
        </p:spPr>
      </p:pic>
    </p:spTree>
    <p:extLst>
      <p:ext uri="{BB962C8B-B14F-4D97-AF65-F5344CB8AC3E}">
        <p14:creationId xmlns:p14="http://schemas.microsoft.com/office/powerpoint/2010/main" val="2151551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613954"/>
          </a:xfrm>
        </p:spPr>
        <p:txBody>
          <a:bodyPr>
            <a:normAutofit/>
          </a:bodyPr>
          <a:lstStyle/>
          <a:p>
            <a:r>
              <a:rPr lang="en-US" sz="2800" smtClean="0"/>
              <a:t>Uji Coba Open BIM 6D untuk Embodied Energy dan Emisi Karbon</a:t>
            </a:r>
            <a:endParaRPr lang="en-US" sz="2800"/>
          </a:p>
        </p:txBody>
      </p:sp>
      <p:pic>
        <p:nvPicPr>
          <p:cNvPr id="4" name="Picture 3"/>
          <p:cNvPicPr>
            <a:picLocks noChangeAspect="1"/>
          </p:cNvPicPr>
          <p:nvPr/>
        </p:nvPicPr>
        <p:blipFill>
          <a:blip r:embed="rId2"/>
          <a:stretch>
            <a:fillRect/>
          </a:stretch>
        </p:blipFill>
        <p:spPr>
          <a:xfrm>
            <a:off x="868467" y="613955"/>
            <a:ext cx="4186859" cy="3056981"/>
          </a:xfrm>
          <a:prstGeom prst="rect">
            <a:avLst/>
          </a:prstGeom>
        </p:spPr>
      </p:pic>
      <p:pic>
        <p:nvPicPr>
          <p:cNvPr id="5" name="Picture 4"/>
          <p:cNvPicPr>
            <a:picLocks noChangeAspect="1"/>
          </p:cNvPicPr>
          <p:nvPr/>
        </p:nvPicPr>
        <p:blipFill>
          <a:blip r:embed="rId3"/>
          <a:stretch>
            <a:fillRect/>
          </a:stretch>
        </p:blipFill>
        <p:spPr>
          <a:xfrm>
            <a:off x="5257801" y="898559"/>
            <a:ext cx="2958736" cy="2396222"/>
          </a:xfrm>
          <a:prstGeom prst="rect">
            <a:avLst/>
          </a:prstGeom>
        </p:spPr>
      </p:pic>
      <p:pic>
        <p:nvPicPr>
          <p:cNvPr id="6" name="Picture 5"/>
          <p:cNvPicPr>
            <a:picLocks noChangeAspect="1"/>
          </p:cNvPicPr>
          <p:nvPr/>
        </p:nvPicPr>
        <p:blipFill>
          <a:blip r:embed="rId4"/>
          <a:stretch>
            <a:fillRect/>
          </a:stretch>
        </p:blipFill>
        <p:spPr>
          <a:xfrm>
            <a:off x="868467" y="3675341"/>
            <a:ext cx="4186859" cy="3072660"/>
          </a:xfrm>
          <a:prstGeom prst="rect">
            <a:avLst/>
          </a:prstGeom>
        </p:spPr>
      </p:pic>
      <p:sp>
        <p:nvSpPr>
          <p:cNvPr id="7" name="TextBox 6"/>
          <p:cNvSpPr txBox="1"/>
          <p:nvPr/>
        </p:nvSpPr>
        <p:spPr>
          <a:xfrm>
            <a:off x="9823268" y="4439677"/>
            <a:ext cx="1868918" cy="2308324"/>
          </a:xfrm>
          <a:prstGeom prst="rect">
            <a:avLst/>
          </a:prstGeom>
          <a:noFill/>
        </p:spPr>
        <p:txBody>
          <a:bodyPr wrap="square" rtlCol="0">
            <a:spAutoFit/>
          </a:bodyPr>
          <a:lstStyle/>
          <a:p>
            <a:r>
              <a:rPr lang="en-US" smtClean="0"/>
              <a:t>Based model dibuat dengan menggunakan ARCHICAD</a:t>
            </a:r>
          </a:p>
          <a:p>
            <a:r>
              <a:rPr lang="en-US" smtClean="0"/>
              <a:t>format data .pln. kemudian diexport ke format data IFC</a:t>
            </a:r>
            <a:endParaRPr lang="en-US"/>
          </a:p>
        </p:txBody>
      </p:sp>
      <p:pic>
        <p:nvPicPr>
          <p:cNvPr id="8" name="Picture 7"/>
          <p:cNvPicPr>
            <a:picLocks noChangeAspect="1"/>
          </p:cNvPicPr>
          <p:nvPr/>
        </p:nvPicPr>
        <p:blipFill>
          <a:blip r:embed="rId5"/>
          <a:stretch>
            <a:fillRect/>
          </a:stretch>
        </p:blipFill>
        <p:spPr>
          <a:xfrm>
            <a:off x="5132380" y="3428182"/>
            <a:ext cx="4455757" cy="3319819"/>
          </a:xfrm>
          <a:prstGeom prst="rect">
            <a:avLst/>
          </a:prstGeom>
        </p:spPr>
      </p:pic>
      <p:pic>
        <p:nvPicPr>
          <p:cNvPr id="9" name="Picture 8"/>
          <p:cNvPicPr>
            <a:picLocks noChangeAspect="1"/>
          </p:cNvPicPr>
          <p:nvPr/>
        </p:nvPicPr>
        <p:blipFill>
          <a:blip r:embed="rId6"/>
          <a:stretch>
            <a:fillRect/>
          </a:stretch>
        </p:blipFill>
        <p:spPr>
          <a:xfrm>
            <a:off x="8454936" y="898559"/>
            <a:ext cx="2348048" cy="2516312"/>
          </a:xfrm>
          <a:prstGeom prst="rect">
            <a:avLst/>
          </a:prstGeom>
        </p:spPr>
      </p:pic>
    </p:spTree>
    <p:extLst>
      <p:ext uri="{BB962C8B-B14F-4D97-AF65-F5344CB8AC3E}">
        <p14:creationId xmlns:p14="http://schemas.microsoft.com/office/powerpoint/2010/main" val="3452753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613954"/>
          </a:xfrm>
        </p:spPr>
        <p:txBody>
          <a:bodyPr>
            <a:normAutofit fontScale="90000"/>
          </a:bodyPr>
          <a:lstStyle/>
          <a:p>
            <a:r>
              <a:rPr lang="en-US" sz="2800" smtClean="0"/>
              <a:t>Uji Coba Open BIM 6D untuk Embodied Energy dan Emisi </a:t>
            </a:r>
            <a:r>
              <a:rPr lang="en-US" sz="2800" smtClean="0"/>
              <a:t>Karbon (Pada multiplatform)</a:t>
            </a:r>
            <a:endParaRPr lang="en-US" sz="2800"/>
          </a:p>
        </p:txBody>
      </p:sp>
      <p:pic>
        <p:nvPicPr>
          <p:cNvPr id="3" name="Picture 2"/>
          <p:cNvPicPr>
            <a:picLocks noChangeAspect="1"/>
          </p:cNvPicPr>
          <p:nvPr/>
        </p:nvPicPr>
        <p:blipFill>
          <a:blip r:embed="rId2"/>
          <a:stretch>
            <a:fillRect/>
          </a:stretch>
        </p:blipFill>
        <p:spPr>
          <a:xfrm>
            <a:off x="177347" y="757647"/>
            <a:ext cx="8000002" cy="4251832"/>
          </a:xfrm>
          <a:prstGeom prst="rect">
            <a:avLst/>
          </a:prstGeom>
        </p:spPr>
      </p:pic>
      <p:pic>
        <p:nvPicPr>
          <p:cNvPr id="8" name="Picture 7"/>
          <p:cNvPicPr>
            <a:picLocks noChangeAspect="1"/>
          </p:cNvPicPr>
          <p:nvPr/>
        </p:nvPicPr>
        <p:blipFill>
          <a:blip r:embed="rId3"/>
          <a:stretch>
            <a:fillRect/>
          </a:stretch>
        </p:blipFill>
        <p:spPr>
          <a:xfrm>
            <a:off x="8177349" y="613955"/>
            <a:ext cx="3879668" cy="2155371"/>
          </a:xfrm>
          <a:prstGeom prst="rect">
            <a:avLst/>
          </a:prstGeom>
        </p:spPr>
      </p:pic>
      <p:pic>
        <p:nvPicPr>
          <p:cNvPr id="9" name="Picture 8"/>
          <p:cNvPicPr>
            <a:picLocks noChangeAspect="1"/>
          </p:cNvPicPr>
          <p:nvPr/>
        </p:nvPicPr>
        <p:blipFill>
          <a:blip r:embed="rId4"/>
          <a:stretch>
            <a:fillRect/>
          </a:stretch>
        </p:blipFill>
        <p:spPr>
          <a:xfrm>
            <a:off x="8173496" y="3200400"/>
            <a:ext cx="4018503" cy="3464971"/>
          </a:xfrm>
          <a:prstGeom prst="rect">
            <a:avLst/>
          </a:prstGeom>
        </p:spPr>
      </p:pic>
      <p:sp>
        <p:nvSpPr>
          <p:cNvPr id="10" name="TextBox 9"/>
          <p:cNvSpPr txBox="1"/>
          <p:nvPr/>
        </p:nvSpPr>
        <p:spPr>
          <a:xfrm>
            <a:off x="199620" y="5191093"/>
            <a:ext cx="7973876" cy="1384995"/>
          </a:xfrm>
          <a:prstGeom prst="rect">
            <a:avLst/>
          </a:prstGeom>
          <a:noFill/>
        </p:spPr>
        <p:txBody>
          <a:bodyPr wrap="square" rtlCol="0">
            <a:spAutoFit/>
          </a:bodyPr>
          <a:lstStyle/>
          <a:p>
            <a:r>
              <a:rPr lang="en-US" sz="1400" smtClean="0"/>
              <a:t>Hasil model IFC yang diimport ke dalam Platform FreeCAD. Komponen dinding, pintu, jendela, dan lantai telah terdokumentasikan secara keseluruhan. Lapisan komponen dinding juga telah terdokumentasikan dengan baik. Namun, kekurangannya, komponen pintu dan jendela-nya menumpuk di satu koordinat. Ini menjadi temuan dari kekurangan Open BIM crossing platform. Model export IFC ini hanya dapat diproses perhitungannya dalam proses QTO. untuk melakukan eksplorasi desain masih terbatas, sehingga proses eksplorasi desain awal sebaiknya dilakukan pada platform dimana basic model tersebut dibuat.</a:t>
            </a:r>
            <a:endParaRPr lang="en-US" sz="1400"/>
          </a:p>
        </p:txBody>
      </p:sp>
    </p:spTree>
    <p:extLst>
      <p:ext uri="{BB962C8B-B14F-4D97-AF65-F5344CB8AC3E}">
        <p14:creationId xmlns:p14="http://schemas.microsoft.com/office/powerpoint/2010/main" val="2088133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613954"/>
          </a:xfrm>
        </p:spPr>
        <p:txBody>
          <a:bodyPr>
            <a:normAutofit/>
          </a:bodyPr>
          <a:lstStyle/>
          <a:p>
            <a:r>
              <a:rPr lang="en-US" sz="2800" smtClean="0"/>
              <a:t>Uji Coba Open BIM 6D untuk Embodied Energy dan Emisi Karbon</a:t>
            </a:r>
            <a:endParaRPr lang="en-US" sz="2800"/>
          </a:p>
        </p:txBody>
      </p:sp>
      <p:pic>
        <p:nvPicPr>
          <p:cNvPr id="4" name="Picture 3"/>
          <p:cNvPicPr>
            <a:picLocks noChangeAspect="1"/>
          </p:cNvPicPr>
          <p:nvPr/>
        </p:nvPicPr>
        <p:blipFill>
          <a:blip r:embed="rId2"/>
          <a:stretch>
            <a:fillRect/>
          </a:stretch>
        </p:blipFill>
        <p:spPr>
          <a:xfrm>
            <a:off x="148332" y="1614091"/>
            <a:ext cx="5228925" cy="2641415"/>
          </a:xfrm>
          <a:prstGeom prst="rect">
            <a:avLst/>
          </a:prstGeom>
        </p:spPr>
      </p:pic>
      <p:pic>
        <p:nvPicPr>
          <p:cNvPr id="5" name="Picture 4"/>
          <p:cNvPicPr>
            <a:picLocks noChangeAspect="1"/>
          </p:cNvPicPr>
          <p:nvPr/>
        </p:nvPicPr>
        <p:blipFill rotWithShape="1">
          <a:blip r:embed="rId3"/>
          <a:srcRect l="30349"/>
          <a:stretch/>
        </p:blipFill>
        <p:spPr>
          <a:xfrm>
            <a:off x="5525589" y="613955"/>
            <a:ext cx="6666411" cy="4890796"/>
          </a:xfrm>
          <a:prstGeom prst="rect">
            <a:avLst/>
          </a:prstGeom>
        </p:spPr>
      </p:pic>
      <p:sp>
        <p:nvSpPr>
          <p:cNvPr id="6" name="TextBox 5"/>
          <p:cNvSpPr txBox="1"/>
          <p:nvPr/>
        </p:nvSpPr>
        <p:spPr>
          <a:xfrm>
            <a:off x="483326" y="4506686"/>
            <a:ext cx="4519748" cy="1477328"/>
          </a:xfrm>
          <a:prstGeom prst="rect">
            <a:avLst/>
          </a:prstGeom>
          <a:noFill/>
        </p:spPr>
        <p:txBody>
          <a:bodyPr wrap="square" rtlCol="0">
            <a:spAutoFit/>
          </a:bodyPr>
          <a:lstStyle/>
          <a:p>
            <a:r>
              <a:rPr lang="en-US" smtClean="0"/>
              <a:t>Namun demikian, proses quantity Takeoff pada platform FreeCAD tetap dapat dilakukan. Dimulai dengan proses kodifikasi quantity takeoff volume masing-masing komponen material.</a:t>
            </a:r>
            <a:endParaRPr lang="en-US"/>
          </a:p>
        </p:txBody>
      </p:sp>
      <p:sp>
        <p:nvSpPr>
          <p:cNvPr id="7" name="TextBox 6"/>
          <p:cNvSpPr txBox="1"/>
          <p:nvPr/>
        </p:nvSpPr>
        <p:spPr>
          <a:xfrm>
            <a:off x="1776549" y="1303835"/>
            <a:ext cx="2237664" cy="369332"/>
          </a:xfrm>
          <a:prstGeom prst="rect">
            <a:avLst/>
          </a:prstGeom>
          <a:noFill/>
        </p:spPr>
        <p:txBody>
          <a:bodyPr wrap="none" rtlCol="0">
            <a:spAutoFit/>
          </a:bodyPr>
          <a:lstStyle/>
          <a:p>
            <a:r>
              <a:rPr lang="en-US" b="1" smtClean="0"/>
              <a:t>Proses kodifikasi QTO</a:t>
            </a:r>
            <a:endParaRPr lang="en-US" b="1"/>
          </a:p>
        </p:txBody>
      </p:sp>
      <p:sp>
        <p:nvSpPr>
          <p:cNvPr id="11" name="TextBox 10"/>
          <p:cNvSpPr txBox="1"/>
          <p:nvPr/>
        </p:nvSpPr>
        <p:spPr>
          <a:xfrm>
            <a:off x="7955281" y="5638357"/>
            <a:ext cx="2340449" cy="369332"/>
          </a:xfrm>
          <a:prstGeom prst="rect">
            <a:avLst/>
          </a:prstGeom>
          <a:noFill/>
        </p:spPr>
        <p:txBody>
          <a:bodyPr wrap="none" rtlCol="0">
            <a:spAutoFit/>
          </a:bodyPr>
          <a:lstStyle/>
          <a:p>
            <a:r>
              <a:rPr lang="en-US" b="1" smtClean="0"/>
              <a:t>Hasil perhitungan QTO</a:t>
            </a:r>
            <a:endParaRPr lang="en-US" b="1"/>
          </a:p>
        </p:txBody>
      </p:sp>
    </p:spTree>
    <p:extLst>
      <p:ext uri="{BB962C8B-B14F-4D97-AF65-F5344CB8AC3E}">
        <p14:creationId xmlns:p14="http://schemas.microsoft.com/office/powerpoint/2010/main" val="3576472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613954"/>
          </a:xfrm>
        </p:spPr>
        <p:txBody>
          <a:bodyPr>
            <a:normAutofit/>
          </a:bodyPr>
          <a:lstStyle/>
          <a:p>
            <a:r>
              <a:rPr lang="en-US" sz="2800" smtClean="0"/>
              <a:t>Uji Coba Open BIM 6D untuk Embodied Energy dan Emisi Karbon</a:t>
            </a:r>
            <a:endParaRPr lang="en-US" sz="2800"/>
          </a:p>
        </p:txBody>
      </p:sp>
      <p:pic>
        <p:nvPicPr>
          <p:cNvPr id="3" name="Picture 2"/>
          <p:cNvPicPr>
            <a:picLocks noChangeAspect="1"/>
          </p:cNvPicPr>
          <p:nvPr/>
        </p:nvPicPr>
        <p:blipFill>
          <a:blip r:embed="rId2"/>
          <a:stretch>
            <a:fillRect/>
          </a:stretch>
        </p:blipFill>
        <p:spPr>
          <a:xfrm>
            <a:off x="313509" y="783772"/>
            <a:ext cx="11463129" cy="3705168"/>
          </a:xfrm>
          <a:prstGeom prst="rect">
            <a:avLst/>
          </a:prstGeom>
        </p:spPr>
      </p:pic>
      <p:sp>
        <p:nvSpPr>
          <p:cNvPr id="8" name="TextBox 7"/>
          <p:cNvSpPr txBox="1"/>
          <p:nvPr/>
        </p:nvSpPr>
        <p:spPr>
          <a:xfrm>
            <a:off x="496389" y="4637314"/>
            <a:ext cx="11116491" cy="1200329"/>
          </a:xfrm>
          <a:prstGeom prst="rect">
            <a:avLst/>
          </a:prstGeom>
          <a:noFill/>
        </p:spPr>
        <p:txBody>
          <a:bodyPr wrap="square" rtlCol="0">
            <a:spAutoFit/>
          </a:bodyPr>
          <a:lstStyle/>
          <a:p>
            <a:r>
              <a:rPr lang="en-US" smtClean="0"/>
              <a:t>Setelah hasil Volume dari QTO dibuat, data tersebut, dicopy ke dalam file spreadsheet baru di dalam tab Project FreeCAD. Kemudian dilakukan input data intensitas energi material dan intensitas harga material dari database yang telah dikumpulkan (penelitian tahap 1). Pada spreadsheet ini langsung dapat dilakukan operasi perhitungan kalkulasi embodied energy material.</a:t>
            </a:r>
            <a:endParaRPr lang="en-US"/>
          </a:p>
        </p:txBody>
      </p:sp>
    </p:spTree>
    <p:extLst>
      <p:ext uri="{BB962C8B-B14F-4D97-AF65-F5344CB8AC3E}">
        <p14:creationId xmlns:p14="http://schemas.microsoft.com/office/powerpoint/2010/main" val="2546413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8605" y="170836"/>
            <a:ext cx="11432651" cy="4428321"/>
          </a:xfrm>
          <a:prstGeom prst="rect">
            <a:avLst/>
          </a:prstGeom>
        </p:spPr>
      </p:pic>
      <p:sp>
        <p:nvSpPr>
          <p:cNvPr id="5" name="TextBox 4"/>
          <p:cNvSpPr txBox="1"/>
          <p:nvPr/>
        </p:nvSpPr>
        <p:spPr>
          <a:xfrm>
            <a:off x="496389" y="4637314"/>
            <a:ext cx="11116491" cy="646331"/>
          </a:xfrm>
          <a:prstGeom prst="rect">
            <a:avLst/>
          </a:prstGeom>
          <a:noFill/>
        </p:spPr>
        <p:txBody>
          <a:bodyPr wrap="square" rtlCol="0">
            <a:spAutoFit/>
          </a:bodyPr>
          <a:lstStyle/>
          <a:p>
            <a:r>
              <a:rPr lang="en-US" smtClean="0"/>
              <a:t>Proses yang sama dengan perhitungan nilai embodied energy juga dilakukan untuk menghitung nilai emisi karbon material.</a:t>
            </a:r>
            <a:endParaRPr lang="en-US"/>
          </a:p>
        </p:txBody>
      </p:sp>
    </p:spTree>
    <p:extLst>
      <p:ext uri="{BB962C8B-B14F-4D97-AF65-F5344CB8AC3E}">
        <p14:creationId xmlns:p14="http://schemas.microsoft.com/office/powerpoint/2010/main" val="776223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9006" y="1554481"/>
            <a:ext cx="7249886" cy="3600188"/>
          </a:xfrm>
          <a:prstGeom prst="rect">
            <a:avLst/>
          </a:prstGeom>
        </p:spPr>
      </p:pic>
      <p:graphicFrame>
        <p:nvGraphicFramePr>
          <p:cNvPr id="6" name="Chart 5"/>
          <p:cNvGraphicFramePr>
            <a:graphicFrameLocks/>
          </p:cNvGraphicFramePr>
          <p:nvPr>
            <p:extLst/>
          </p:nvPr>
        </p:nvGraphicFramePr>
        <p:xfrm>
          <a:off x="7694022" y="1153529"/>
          <a:ext cx="4375241" cy="40011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44583" y="5342708"/>
            <a:ext cx="11116491" cy="369332"/>
          </a:xfrm>
          <a:prstGeom prst="rect">
            <a:avLst/>
          </a:prstGeom>
          <a:noFill/>
        </p:spPr>
        <p:txBody>
          <a:bodyPr wrap="square" rtlCol="0">
            <a:spAutoFit/>
          </a:bodyPr>
          <a:lstStyle/>
          <a:p>
            <a:r>
              <a:rPr lang="en-US" smtClean="0"/>
              <a:t>Tabel data spreadsheet pada FreeCAD dapat dicopy ke Excel untuk membuat persentase grafik diagramnya.</a:t>
            </a:r>
            <a:endParaRPr lang="en-US"/>
          </a:p>
        </p:txBody>
      </p:sp>
    </p:spTree>
    <p:extLst>
      <p:ext uri="{BB962C8B-B14F-4D97-AF65-F5344CB8AC3E}">
        <p14:creationId xmlns:p14="http://schemas.microsoft.com/office/powerpoint/2010/main" val="342367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5229" y="727479"/>
            <a:ext cx="6878010" cy="5182323"/>
          </a:xfrm>
          <a:prstGeom prst="rect">
            <a:avLst/>
          </a:prstGeom>
        </p:spPr>
      </p:pic>
      <p:sp>
        <p:nvSpPr>
          <p:cNvPr id="5" name="TextBox 4"/>
          <p:cNvSpPr txBox="1"/>
          <p:nvPr/>
        </p:nvSpPr>
        <p:spPr>
          <a:xfrm>
            <a:off x="355229" y="727479"/>
            <a:ext cx="3545779" cy="646331"/>
          </a:xfrm>
          <a:prstGeom prst="rect">
            <a:avLst/>
          </a:prstGeom>
          <a:noFill/>
        </p:spPr>
        <p:txBody>
          <a:bodyPr wrap="none" rtlCol="0">
            <a:spAutoFit/>
          </a:bodyPr>
          <a:lstStyle/>
          <a:p>
            <a:r>
              <a:rPr lang="en-US" smtClean="0"/>
              <a:t>Interoperability</a:t>
            </a:r>
          </a:p>
          <a:p>
            <a:r>
              <a:rPr lang="en-US" smtClean="0"/>
              <a:t>Open BIM untuk Energi Operasional</a:t>
            </a:r>
            <a:endParaRPr lang="en-US"/>
          </a:p>
        </p:txBody>
      </p:sp>
      <p:pic>
        <p:nvPicPr>
          <p:cNvPr id="6" name="Picture 5"/>
          <p:cNvPicPr>
            <a:picLocks noChangeAspect="1"/>
          </p:cNvPicPr>
          <p:nvPr/>
        </p:nvPicPr>
        <p:blipFill>
          <a:blip r:embed="rId3"/>
          <a:stretch>
            <a:fillRect/>
          </a:stretch>
        </p:blipFill>
        <p:spPr>
          <a:xfrm>
            <a:off x="7398843" y="0"/>
            <a:ext cx="3001023" cy="3863817"/>
          </a:xfrm>
          <a:prstGeom prst="rect">
            <a:avLst/>
          </a:prstGeom>
        </p:spPr>
      </p:pic>
      <p:pic>
        <p:nvPicPr>
          <p:cNvPr id="8" name="Picture 7"/>
          <p:cNvPicPr>
            <a:picLocks noChangeAspect="1"/>
          </p:cNvPicPr>
          <p:nvPr/>
        </p:nvPicPr>
        <p:blipFill>
          <a:blip r:embed="rId4"/>
          <a:stretch>
            <a:fillRect/>
          </a:stretch>
        </p:blipFill>
        <p:spPr>
          <a:xfrm>
            <a:off x="7264444" y="4018105"/>
            <a:ext cx="4927555" cy="2839895"/>
          </a:xfrm>
          <a:prstGeom prst="rect">
            <a:avLst/>
          </a:prstGeom>
        </p:spPr>
      </p:pic>
      <p:sp>
        <p:nvSpPr>
          <p:cNvPr id="9" name="TextBox 8"/>
          <p:cNvSpPr txBox="1"/>
          <p:nvPr/>
        </p:nvSpPr>
        <p:spPr>
          <a:xfrm>
            <a:off x="324024" y="5909802"/>
            <a:ext cx="1919628" cy="369332"/>
          </a:xfrm>
          <a:prstGeom prst="rect">
            <a:avLst/>
          </a:prstGeom>
          <a:noFill/>
        </p:spPr>
        <p:txBody>
          <a:bodyPr wrap="none" rtlCol="0">
            <a:spAutoFit/>
          </a:bodyPr>
          <a:lstStyle/>
          <a:p>
            <a:r>
              <a:rPr lang="en-US" smtClean="0"/>
              <a:t>Platform: Archicad</a:t>
            </a:r>
            <a:endParaRPr lang="en-US"/>
          </a:p>
        </p:txBody>
      </p:sp>
    </p:spTree>
    <p:extLst>
      <p:ext uri="{BB962C8B-B14F-4D97-AF65-F5344CB8AC3E}">
        <p14:creationId xmlns:p14="http://schemas.microsoft.com/office/powerpoint/2010/main" val="470123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5229" y="727479"/>
            <a:ext cx="3545779" cy="646331"/>
          </a:xfrm>
          <a:prstGeom prst="rect">
            <a:avLst/>
          </a:prstGeom>
          <a:noFill/>
        </p:spPr>
        <p:txBody>
          <a:bodyPr wrap="none" rtlCol="0">
            <a:spAutoFit/>
          </a:bodyPr>
          <a:lstStyle/>
          <a:p>
            <a:r>
              <a:rPr lang="en-US" smtClean="0"/>
              <a:t>Interoperability</a:t>
            </a:r>
          </a:p>
          <a:p>
            <a:r>
              <a:rPr lang="en-US" smtClean="0"/>
              <a:t>Open BIM untuk Energi Operasional</a:t>
            </a:r>
            <a:endParaRPr lang="en-US"/>
          </a:p>
        </p:txBody>
      </p:sp>
      <p:pic>
        <p:nvPicPr>
          <p:cNvPr id="2" name="Picture 1"/>
          <p:cNvPicPr>
            <a:picLocks noChangeAspect="1"/>
          </p:cNvPicPr>
          <p:nvPr/>
        </p:nvPicPr>
        <p:blipFill>
          <a:blip r:embed="rId2"/>
          <a:stretch>
            <a:fillRect/>
          </a:stretch>
        </p:blipFill>
        <p:spPr>
          <a:xfrm>
            <a:off x="0" y="1752182"/>
            <a:ext cx="6482713" cy="3074276"/>
          </a:xfrm>
          <a:prstGeom prst="rect">
            <a:avLst/>
          </a:prstGeom>
        </p:spPr>
      </p:pic>
      <p:pic>
        <p:nvPicPr>
          <p:cNvPr id="3" name="Picture 2"/>
          <p:cNvPicPr>
            <a:picLocks noChangeAspect="1"/>
          </p:cNvPicPr>
          <p:nvPr/>
        </p:nvPicPr>
        <p:blipFill>
          <a:blip r:embed="rId3"/>
          <a:stretch>
            <a:fillRect/>
          </a:stretch>
        </p:blipFill>
        <p:spPr>
          <a:xfrm>
            <a:off x="6501564" y="1752182"/>
            <a:ext cx="5572903" cy="2267266"/>
          </a:xfrm>
          <a:prstGeom prst="rect">
            <a:avLst/>
          </a:prstGeom>
        </p:spPr>
      </p:pic>
    </p:spTree>
    <p:extLst>
      <p:ext uri="{BB962C8B-B14F-4D97-AF65-F5344CB8AC3E}">
        <p14:creationId xmlns:p14="http://schemas.microsoft.com/office/powerpoint/2010/main" val="3247565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280" y="5977397"/>
            <a:ext cx="3545779" cy="646331"/>
          </a:xfrm>
          <a:prstGeom prst="rect">
            <a:avLst/>
          </a:prstGeom>
          <a:noFill/>
        </p:spPr>
        <p:txBody>
          <a:bodyPr wrap="none" rtlCol="0">
            <a:spAutoFit/>
          </a:bodyPr>
          <a:lstStyle/>
          <a:p>
            <a:r>
              <a:rPr lang="en-US" smtClean="0"/>
              <a:t>Interoperability</a:t>
            </a:r>
          </a:p>
          <a:p>
            <a:r>
              <a:rPr lang="en-US" smtClean="0"/>
              <a:t>Open BIM untuk Energi Operasional</a:t>
            </a:r>
            <a:endParaRPr lang="en-US"/>
          </a:p>
        </p:txBody>
      </p:sp>
      <p:pic>
        <p:nvPicPr>
          <p:cNvPr id="4" name="Picture 3"/>
          <p:cNvPicPr>
            <a:picLocks noChangeAspect="1"/>
          </p:cNvPicPr>
          <p:nvPr/>
        </p:nvPicPr>
        <p:blipFill rotWithShape="1">
          <a:blip r:embed="rId2"/>
          <a:srcRect b="8081"/>
          <a:stretch/>
        </p:blipFill>
        <p:spPr>
          <a:xfrm>
            <a:off x="205280" y="1373810"/>
            <a:ext cx="5880210" cy="3038816"/>
          </a:xfrm>
          <a:prstGeom prst="rect">
            <a:avLst/>
          </a:prstGeom>
        </p:spPr>
      </p:pic>
      <p:pic>
        <p:nvPicPr>
          <p:cNvPr id="6" name="Picture 5"/>
          <p:cNvPicPr>
            <a:picLocks noChangeAspect="1"/>
          </p:cNvPicPr>
          <p:nvPr/>
        </p:nvPicPr>
        <p:blipFill rotWithShape="1">
          <a:blip r:embed="rId3"/>
          <a:srcRect b="8081"/>
          <a:stretch/>
        </p:blipFill>
        <p:spPr>
          <a:xfrm>
            <a:off x="6334696" y="1385647"/>
            <a:ext cx="5857304" cy="3026979"/>
          </a:xfrm>
          <a:prstGeom prst="rect">
            <a:avLst/>
          </a:prstGeom>
        </p:spPr>
      </p:pic>
      <p:sp>
        <p:nvSpPr>
          <p:cNvPr id="7" name="TextBox 6"/>
          <p:cNvSpPr txBox="1"/>
          <p:nvPr/>
        </p:nvSpPr>
        <p:spPr>
          <a:xfrm>
            <a:off x="107559" y="185318"/>
            <a:ext cx="5895975" cy="1200329"/>
          </a:xfrm>
          <a:prstGeom prst="rect">
            <a:avLst/>
          </a:prstGeom>
          <a:noFill/>
        </p:spPr>
        <p:txBody>
          <a:bodyPr wrap="square" rtlCol="0">
            <a:spAutoFit/>
          </a:bodyPr>
          <a:lstStyle/>
          <a:p>
            <a:r>
              <a:rPr lang="en-US" smtClean="0"/>
              <a:t>Simulasi energi operasional menggunakan platform open studio</a:t>
            </a:r>
          </a:p>
          <a:p>
            <a:r>
              <a:rPr lang="en-US" smtClean="0"/>
              <a:t>mengambil file dengan format gbxml yang didapat dari authoring software sebelumnya.</a:t>
            </a:r>
            <a:endParaRPr lang="en-US"/>
          </a:p>
        </p:txBody>
      </p:sp>
      <p:sp>
        <p:nvSpPr>
          <p:cNvPr id="8" name="TextBox 7"/>
          <p:cNvSpPr txBox="1"/>
          <p:nvPr/>
        </p:nvSpPr>
        <p:spPr>
          <a:xfrm>
            <a:off x="5798583" y="4548680"/>
            <a:ext cx="6393417" cy="646331"/>
          </a:xfrm>
          <a:prstGeom prst="rect">
            <a:avLst/>
          </a:prstGeom>
          <a:noFill/>
        </p:spPr>
        <p:txBody>
          <a:bodyPr wrap="none" rtlCol="0">
            <a:spAutoFit/>
          </a:bodyPr>
          <a:lstStyle/>
          <a:p>
            <a:r>
              <a:rPr lang="en-US" smtClean="0"/>
              <a:t>Namun, data material hilang, tidak dapat dibaca oleh Open Studio</a:t>
            </a:r>
          </a:p>
          <a:p>
            <a:r>
              <a:rPr lang="en-US" smtClean="0"/>
              <a:t>Sehingga harus memasukkan lagi data material secara manual</a:t>
            </a:r>
            <a:endParaRPr lang="en-US"/>
          </a:p>
        </p:txBody>
      </p:sp>
    </p:spTree>
    <p:extLst>
      <p:ext uri="{BB962C8B-B14F-4D97-AF65-F5344CB8AC3E}">
        <p14:creationId xmlns:p14="http://schemas.microsoft.com/office/powerpoint/2010/main" val="4228582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5091843" cy="646331"/>
          </a:xfrm>
          <a:prstGeom prst="rect">
            <a:avLst/>
          </a:prstGeom>
          <a:noFill/>
        </p:spPr>
        <p:txBody>
          <a:bodyPr wrap="none" rtlCol="0">
            <a:spAutoFit/>
          </a:bodyPr>
          <a:lstStyle/>
          <a:p>
            <a:r>
              <a:rPr lang="en-US" smtClean="0"/>
              <a:t>Interoperability</a:t>
            </a:r>
          </a:p>
          <a:p>
            <a:r>
              <a:rPr lang="en-US" smtClean="0"/>
              <a:t>Open BIM untuk Embodied energy dan emisi karbon</a:t>
            </a:r>
            <a:endParaRPr lang="en-US"/>
          </a:p>
        </p:txBody>
      </p:sp>
      <p:pic>
        <p:nvPicPr>
          <p:cNvPr id="2" name="Picture 1"/>
          <p:cNvPicPr>
            <a:picLocks noChangeAspect="1"/>
          </p:cNvPicPr>
          <p:nvPr/>
        </p:nvPicPr>
        <p:blipFill>
          <a:blip r:embed="rId2"/>
          <a:stretch>
            <a:fillRect/>
          </a:stretch>
        </p:blipFill>
        <p:spPr>
          <a:xfrm>
            <a:off x="1024759" y="646331"/>
            <a:ext cx="10860016" cy="4010585"/>
          </a:xfrm>
          <a:prstGeom prst="rect">
            <a:avLst/>
          </a:prstGeom>
        </p:spPr>
      </p:pic>
      <p:pic>
        <p:nvPicPr>
          <p:cNvPr id="3" name="Picture 2"/>
          <p:cNvPicPr>
            <a:picLocks noChangeAspect="1"/>
          </p:cNvPicPr>
          <p:nvPr/>
        </p:nvPicPr>
        <p:blipFill>
          <a:blip r:embed="rId3"/>
          <a:stretch>
            <a:fillRect/>
          </a:stretch>
        </p:blipFill>
        <p:spPr>
          <a:xfrm>
            <a:off x="6509803" y="3106893"/>
            <a:ext cx="4870685" cy="3751107"/>
          </a:xfrm>
          <a:prstGeom prst="rect">
            <a:avLst/>
          </a:prstGeom>
        </p:spPr>
      </p:pic>
      <p:pic>
        <p:nvPicPr>
          <p:cNvPr id="8" name="Picture 7"/>
          <p:cNvPicPr>
            <a:picLocks noChangeAspect="1"/>
          </p:cNvPicPr>
          <p:nvPr/>
        </p:nvPicPr>
        <p:blipFill>
          <a:blip r:embed="rId4"/>
          <a:stretch>
            <a:fillRect/>
          </a:stretch>
        </p:blipFill>
        <p:spPr>
          <a:xfrm>
            <a:off x="1941258" y="3130230"/>
            <a:ext cx="4473324" cy="3727770"/>
          </a:xfrm>
          <a:prstGeom prst="rect">
            <a:avLst/>
          </a:prstGeom>
        </p:spPr>
      </p:pic>
    </p:spTree>
    <p:extLst>
      <p:ext uri="{BB962C8B-B14F-4D97-AF65-F5344CB8AC3E}">
        <p14:creationId xmlns:p14="http://schemas.microsoft.com/office/powerpoint/2010/main" val="2349449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515" y="563157"/>
            <a:ext cx="3461076" cy="461665"/>
          </a:xfrm>
          <a:prstGeom prst="rect">
            <a:avLst/>
          </a:prstGeom>
          <a:noFill/>
        </p:spPr>
        <p:txBody>
          <a:bodyPr wrap="none" rtlCol="0">
            <a:spAutoFit/>
          </a:bodyPr>
          <a:lstStyle/>
          <a:p>
            <a:r>
              <a:rPr lang="en-US" sz="2400" b="1" smtClean="0"/>
              <a:t>Definisi BIM (Reminder...)</a:t>
            </a:r>
            <a:endParaRPr lang="en-US" sz="2400" b="1"/>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027" y="3228975"/>
            <a:ext cx="7396739" cy="3629025"/>
          </a:xfrm>
          <a:prstGeom prst="rect">
            <a:avLst/>
          </a:prstGeom>
        </p:spPr>
      </p:pic>
      <p:sp>
        <p:nvSpPr>
          <p:cNvPr id="3" name="TextBox 2"/>
          <p:cNvSpPr txBox="1"/>
          <p:nvPr/>
        </p:nvSpPr>
        <p:spPr>
          <a:xfrm>
            <a:off x="522515" y="1267097"/>
            <a:ext cx="10685417" cy="1477328"/>
          </a:xfrm>
          <a:prstGeom prst="rect">
            <a:avLst/>
          </a:prstGeom>
          <a:noFill/>
        </p:spPr>
        <p:txBody>
          <a:bodyPr wrap="square" rtlCol="0">
            <a:spAutoFit/>
          </a:bodyPr>
          <a:lstStyle/>
          <a:p>
            <a:r>
              <a:rPr lang="en-US" i="1"/>
              <a:t>Building Information Modeling (BIM) </a:t>
            </a:r>
            <a:r>
              <a:rPr lang="en-US"/>
              <a:t>adalah konsep atau cara kerja menggunakan permodelan 3D digital dimana di dalamnya berisi berbagai macam informasi terkait bangunan yang berfungsi untuk visualisasi, simulasi, dan koordinasi yang dapat membantu owner dan penyedia jasa untuk merencanakan, membangun, dan mengelola bangunan (Sangadji, 2019). </a:t>
            </a:r>
            <a:r>
              <a:rPr lang="en-US" b="1">
                <a:solidFill>
                  <a:srgbClr val="FF0000"/>
                </a:solidFill>
              </a:rPr>
              <a:t>Dalam arti lebih sempit, BIM adalah suatu konsep untuk memodelkan berbagai macam informasi terkait bangunan sehingga satu informasi dengan informasi yang lainnya saling terintegrasi.</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8975"/>
            <a:ext cx="6457950" cy="3629025"/>
          </a:xfrm>
          <a:prstGeom prst="rect">
            <a:avLst/>
          </a:prstGeom>
        </p:spPr>
      </p:pic>
      <p:sp>
        <p:nvSpPr>
          <p:cNvPr id="6" name="Snip Diagonal Corner Rectangle 5"/>
          <p:cNvSpPr/>
          <p:nvPr/>
        </p:nvSpPr>
        <p:spPr>
          <a:xfrm>
            <a:off x="8299269" y="-5685"/>
            <a:ext cx="3892731" cy="775126"/>
          </a:xfrm>
          <a:prstGeom prst="snip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8506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9545" y="1423708"/>
            <a:ext cx="11524593" cy="3551870"/>
          </a:xfrm>
          <a:prstGeom prst="rect">
            <a:avLst/>
          </a:prstGeom>
        </p:spPr>
      </p:pic>
      <p:sp>
        <p:nvSpPr>
          <p:cNvPr id="5" name="TextBox 4"/>
          <p:cNvSpPr txBox="1"/>
          <p:nvPr/>
        </p:nvSpPr>
        <p:spPr>
          <a:xfrm>
            <a:off x="0" y="0"/>
            <a:ext cx="5091843" cy="646331"/>
          </a:xfrm>
          <a:prstGeom prst="rect">
            <a:avLst/>
          </a:prstGeom>
          <a:noFill/>
        </p:spPr>
        <p:txBody>
          <a:bodyPr wrap="none" rtlCol="0">
            <a:spAutoFit/>
          </a:bodyPr>
          <a:lstStyle/>
          <a:p>
            <a:r>
              <a:rPr lang="en-US" smtClean="0"/>
              <a:t>Interoperability</a:t>
            </a:r>
          </a:p>
          <a:p>
            <a:r>
              <a:rPr lang="en-US" smtClean="0"/>
              <a:t>Open BIM untuk Embodied energy dan emisi karbon</a:t>
            </a:r>
            <a:endParaRPr lang="en-US"/>
          </a:p>
        </p:txBody>
      </p:sp>
    </p:spTree>
    <p:extLst>
      <p:ext uri="{BB962C8B-B14F-4D97-AF65-F5344CB8AC3E}">
        <p14:creationId xmlns:p14="http://schemas.microsoft.com/office/powerpoint/2010/main" val="3671756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6563389" y="611443"/>
            <a:ext cx="2034542" cy="3894714"/>
          </a:xfrm>
          <a:prstGeom prst="roundRect">
            <a:avLst/>
          </a:prstGeom>
          <a:solidFill>
            <a:srgbClr val="FFFF00"/>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5940" y="770709"/>
            <a:ext cx="1502229" cy="584775"/>
          </a:xfrm>
          <a:prstGeom prst="rect">
            <a:avLst/>
          </a:prstGeom>
          <a:solidFill>
            <a:schemeClr val="accent2">
              <a:lumMod val="60000"/>
              <a:lumOff val="40000"/>
            </a:schemeClr>
          </a:solidFill>
        </p:spPr>
        <p:txBody>
          <a:bodyPr wrap="square" rtlCol="0">
            <a:spAutoFit/>
          </a:bodyPr>
          <a:lstStyle/>
          <a:p>
            <a:pPr algn="ctr"/>
            <a:r>
              <a:rPr lang="en-US" sz="1600" smtClean="0"/>
              <a:t>Input Strategi pasif dan aktif</a:t>
            </a:r>
            <a:endParaRPr lang="en-US" sz="1600"/>
          </a:p>
        </p:txBody>
      </p:sp>
      <p:sp>
        <p:nvSpPr>
          <p:cNvPr id="6" name="TextBox 5"/>
          <p:cNvSpPr txBox="1"/>
          <p:nvPr/>
        </p:nvSpPr>
        <p:spPr>
          <a:xfrm>
            <a:off x="195940" y="1809088"/>
            <a:ext cx="1110345" cy="584775"/>
          </a:xfrm>
          <a:prstGeom prst="rect">
            <a:avLst/>
          </a:prstGeom>
          <a:solidFill>
            <a:schemeClr val="accent3">
              <a:lumMod val="60000"/>
              <a:lumOff val="40000"/>
            </a:schemeClr>
          </a:solidFill>
        </p:spPr>
        <p:txBody>
          <a:bodyPr wrap="square" rtlCol="0">
            <a:spAutoFit/>
          </a:bodyPr>
          <a:lstStyle/>
          <a:p>
            <a:r>
              <a:rPr lang="en-US" sz="1600" smtClean="0"/>
              <a:t>Input data Material</a:t>
            </a:r>
            <a:endParaRPr lang="en-US" sz="1600"/>
          </a:p>
        </p:txBody>
      </p:sp>
      <p:sp>
        <p:nvSpPr>
          <p:cNvPr id="7" name="TextBox 6"/>
          <p:cNvSpPr txBox="1"/>
          <p:nvPr/>
        </p:nvSpPr>
        <p:spPr>
          <a:xfrm>
            <a:off x="1946364" y="770709"/>
            <a:ext cx="1502229" cy="584775"/>
          </a:xfrm>
          <a:prstGeom prst="rect">
            <a:avLst/>
          </a:prstGeom>
          <a:solidFill>
            <a:schemeClr val="accent4">
              <a:lumMod val="75000"/>
            </a:schemeClr>
          </a:solidFill>
        </p:spPr>
        <p:txBody>
          <a:bodyPr wrap="square" rtlCol="0">
            <a:spAutoFit/>
          </a:bodyPr>
          <a:lstStyle/>
          <a:p>
            <a:r>
              <a:rPr lang="en-US" sz="1600" smtClean="0"/>
              <a:t>BIM parametric</a:t>
            </a:r>
          </a:p>
          <a:p>
            <a:r>
              <a:rPr lang="en-US" sz="1600" smtClean="0"/>
              <a:t>Tools: Dynamo</a:t>
            </a:r>
            <a:endParaRPr lang="en-US" sz="1600"/>
          </a:p>
        </p:txBody>
      </p:sp>
      <p:sp>
        <p:nvSpPr>
          <p:cNvPr id="8" name="TextBox 7"/>
          <p:cNvSpPr txBox="1"/>
          <p:nvPr/>
        </p:nvSpPr>
        <p:spPr>
          <a:xfrm>
            <a:off x="3827415" y="1819493"/>
            <a:ext cx="1502229" cy="584775"/>
          </a:xfrm>
          <a:prstGeom prst="rect">
            <a:avLst/>
          </a:prstGeom>
          <a:solidFill>
            <a:schemeClr val="accent1">
              <a:lumMod val="60000"/>
              <a:lumOff val="40000"/>
            </a:schemeClr>
          </a:solidFill>
        </p:spPr>
        <p:txBody>
          <a:bodyPr wrap="square" rtlCol="0">
            <a:spAutoFit/>
          </a:bodyPr>
          <a:lstStyle/>
          <a:p>
            <a:r>
              <a:rPr lang="en-US" sz="1600" smtClean="0"/>
              <a:t>Pengembangan BIM Model</a:t>
            </a:r>
            <a:endParaRPr lang="en-US" sz="1600"/>
          </a:p>
        </p:txBody>
      </p:sp>
      <p:sp>
        <p:nvSpPr>
          <p:cNvPr id="9" name="TextBox 8"/>
          <p:cNvSpPr txBox="1"/>
          <p:nvPr/>
        </p:nvSpPr>
        <p:spPr>
          <a:xfrm>
            <a:off x="6720144" y="823767"/>
            <a:ext cx="1743725" cy="830997"/>
          </a:xfrm>
          <a:prstGeom prst="rect">
            <a:avLst/>
          </a:prstGeom>
          <a:solidFill>
            <a:schemeClr val="accent3">
              <a:lumMod val="60000"/>
              <a:lumOff val="40000"/>
            </a:schemeClr>
          </a:solidFill>
        </p:spPr>
        <p:txBody>
          <a:bodyPr wrap="square" rtlCol="0">
            <a:spAutoFit/>
          </a:bodyPr>
          <a:lstStyle/>
          <a:p>
            <a:pPr algn="ctr"/>
            <a:r>
              <a:rPr lang="en-US" sz="1600" smtClean="0"/>
              <a:t>Simulasi Energi Operasional (Insight 360)</a:t>
            </a:r>
            <a:endParaRPr lang="en-US" sz="1600"/>
          </a:p>
        </p:txBody>
      </p:sp>
      <p:sp>
        <p:nvSpPr>
          <p:cNvPr id="10" name="TextBox 9"/>
          <p:cNvSpPr txBox="1"/>
          <p:nvPr/>
        </p:nvSpPr>
        <p:spPr>
          <a:xfrm>
            <a:off x="6720145" y="1696055"/>
            <a:ext cx="1743725" cy="584775"/>
          </a:xfrm>
          <a:prstGeom prst="rect">
            <a:avLst/>
          </a:prstGeom>
          <a:solidFill>
            <a:schemeClr val="accent4">
              <a:lumMod val="40000"/>
              <a:lumOff val="60000"/>
            </a:schemeClr>
          </a:solidFill>
        </p:spPr>
        <p:txBody>
          <a:bodyPr wrap="square" rtlCol="0">
            <a:spAutoFit/>
          </a:bodyPr>
          <a:lstStyle/>
          <a:p>
            <a:pPr algn="ctr"/>
            <a:r>
              <a:rPr lang="en-US" sz="1600" smtClean="0"/>
              <a:t>Simulasi Solar radiation</a:t>
            </a:r>
            <a:endParaRPr lang="en-US" sz="1600"/>
          </a:p>
        </p:txBody>
      </p:sp>
      <p:sp>
        <p:nvSpPr>
          <p:cNvPr id="11" name="TextBox 10"/>
          <p:cNvSpPr txBox="1"/>
          <p:nvPr/>
        </p:nvSpPr>
        <p:spPr>
          <a:xfrm>
            <a:off x="6720145" y="2374782"/>
            <a:ext cx="1743725" cy="1077218"/>
          </a:xfrm>
          <a:prstGeom prst="rect">
            <a:avLst/>
          </a:prstGeom>
          <a:solidFill>
            <a:schemeClr val="accent4"/>
          </a:solidFill>
        </p:spPr>
        <p:txBody>
          <a:bodyPr wrap="square" rtlCol="0">
            <a:spAutoFit/>
          </a:bodyPr>
          <a:lstStyle/>
          <a:p>
            <a:pPr algn="ctr"/>
            <a:r>
              <a:rPr lang="en-US" sz="1600" smtClean="0"/>
              <a:t>Kalkulasi embodied energy material</a:t>
            </a:r>
          </a:p>
          <a:p>
            <a:pPr algn="ctr"/>
            <a:r>
              <a:rPr lang="en-US" sz="1600" smtClean="0"/>
              <a:t>(quantity takeoff)</a:t>
            </a:r>
            <a:endParaRPr lang="en-US" sz="1600"/>
          </a:p>
        </p:txBody>
      </p:sp>
      <p:sp>
        <p:nvSpPr>
          <p:cNvPr id="12" name="TextBox 11"/>
          <p:cNvSpPr txBox="1"/>
          <p:nvPr/>
        </p:nvSpPr>
        <p:spPr>
          <a:xfrm>
            <a:off x="6720144" y="3618247"/>
            <a:ext cx="1743726" cy="738664"/>
          </a:xfrm>
          <a:prstGeom prst="rect">
            <a:avLst/>
          </a:prstGeom>
          <a:solidFill>
            <a:schemeClr val="accent6">
              <a:lumMod val="40000"/>
              <a:lumOff val="60000"/>
            </a:schemeClr>
          </a:solidFill>
        </p:spPr>
        <p:txBody>
          <a:bodyPr wrap="square" rtlCol="0">
            <a:spAutoFit/>
          </a:bodyPr>
          <a:lstStyle/>
          <a:p>
            <a:pPr algn="ctr"/>
            <a:r>
              <a:rPr lang="en-US" sz="1400" smtClean="0"/>
              <a:t>Kalkulasi emisi karbon material</a:t>
            </a:r>
          </a:p>
          <a:p>
            <a:pPr algn="ctr"/>
            <a:r>
              <a:rPr lang="en-US" sz="1400" smtClean="0"/>
              <a:t>(Carbo life calculator)</a:t>
            </a:r>
            <a:endParaRPr lang="en-US" sz="1400"/>
          </a:p>
        </p:txBody>
      </p:sp>
      <p:cxnSp>
        <p:nvCxnSpPr>
          <p:cNvPr id="13" name="Straight Arrow Connector 12"/>
          <p:cNvCxnSpPr>
            <a:stCxn id="2" idx="3"/>
            <a:endCxn id="7" idx="1"/>
          </p:cNvCxnSpPr>
          <p:nvPr/>
        </p:nvCxnSpPr>
        <p:spPr>
          <a:xfrm>
            <a:off x="1698169" y="1063097"/>
            <a:ext cx="2481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6" idx="3"/>
            <a:endCxn id="8" idx="1"/>
          </p:cNvCxnSpPr>
          <p:nvPr/>
        </p:nvCxnSpPr>
        <p:spPr>
          <a:xfrm>
            <a:off x="1306285" y="2101476"/>
            <a:ext cx="2521130" cy="104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Elbow Connector 17"/>
          <p:cNvCxnSpPr>
            <a:stCxn id="7" idx="3"/>
            <a:endCxn id="8" idx="0"/>
          </p:cNvCxnSpPr>
          <p:nvPr/>
        </p:nvCxnSpPr>
        <p:spPr>
          <a:xfrm>
            <a:off x="3448593" y="1063097"/>
            <a:ext cx="1129937" cy="75639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endCxn id="9" idx="1"/>
          </p:cNvCxnSpPr>
          <p:nvPr/>
        </p:nvCxnSpPr>
        <p:spPr>
          <a:xfrm flipV="1">
            <a:off x="6132316" y="1239266"/>
            <a:ext cx="587828" cy="8726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endCxn id="10" idx="1"/>
          </p:cNvCxnSpPr>
          <p:nvPr/>
        </p:nvCxnSpPr>
        <p:spPr>
          <a:xfrm flipV="1">
            <a:off x="6132316" y="1988443"/>
            <a:ext cx="587829" cy="1234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a:endCxn id="11" idx="1"/>
          </p:cNvCxnSpPr>
          <p:nvPr/>
        </p:nvCxnSpPr>
        <p:spPr>
          <a:xfrm>
            <a:off x="6132316" y="2111881"/>
            <a:ext cx="587829" cy="8015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endCxn id="12" idx="1"/>
          </p:cNvCxnSpPr>
          <p:nvPr/>
        </p:nvCxnSpPr>
        <p:spPr>
          <a:xfrm>
            <a:off x="6132316" y="2111881"/>
            <a:ext cx="587828" cy="18756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3680459" y="2637761"/>
            <a:ext cx="1737361" cy="584775"/>
          </a:xfrm>
          <a:prstGeom prst="rect">
            <a:avLst/>
          </a:prstGeom>
          <a:solidFill>
            <a:srgbClr val="00B0F0"/>
          </a:solidFill>
        </p:spPr>
        <p:txBody>
          <a:bodyPr wrap="square" rtlCol="0">
            <a:spAutoFit/>
          </a:bodyPr>
          <a:lstStyle/>
          <a:p>
            <a:pPr algn="ctr"/>
            <a:r>
              <a:rPr lang="en-US" sz="1600" smtClean="0"/>
              <a:t>Optimalisasi Proses</a:t>
            </a:r>
            <a:endParaRPr lang="en-US" sz="1600"/>
          </a:p>
        </p:txBody>
      </p:sp>
      <p:sp>
        <p:nvSpPr>
          <p:cNvPr id="31" name="TextBox 30"/>
          <p:cNvSpPr txBox="1"/>
          <p:nvPr/>
        </p:nvSpPr>
        <p:spPr>
          <a:xfrm>
            <a:off x="3680459" y="3714269"/>
            <a:ext cx="1737361" cy="830997"/>
          </a:xfrm>
          <a:prstGeom prst="rect">
            <a:avLst/>
          </a:prstGeom>
          <a:solidFill>
            <a:srgbClr val="92D050"/>
          </a:solidFill>
        </p:spPr>
        <p:txBody>
          <a:bodyPr wrap="square" rtlCol="0">
            <a:spAutoFit/>
          </a:bodyPr>
          <a:lstStyle/>
          <a:p>
            <a:pPr algn="ctr"/>
            <a:r>
              <a:rPr lang="en-US" sz="1600" smtClean="0"/>
              <a:t>Iterasi Maksimum alternatif desain sudah terpenuhi?</a:t>
            </a:r>
            <a:endParaRPr lang="en-US" sz="1600"/>
          </a:p>
        </p:txBody>
      </p:sp>
      <p:sp>
        <p:nvSpPr>
          <p:cNvPr id="32" name="TextBox 31"/>
          <p:cNvSpPr txBox="1"/>
          <p:nvPr/>
        </p:nvSpPr>
        <p:spPr>
          <a:xfrm>
            <a:off x="10018103" y="5536653"/>
            <a:ext cx="1737361" cy="830997"/>
          </a:xfrm>
          <a:prstGeom prst="rect">
            <a:avLst/>
          </a:prstGeom>
          <a:solidFill>
            <a:srgbClr val="FF0000"/>
          </a:solidFill>
        </p:spPr>
        <p:txBody>
          <a:bodyPr wrap="square" rtlCol="0">
            <a:spAutoFit/>
          </a:bodyPr>
          <a:lstStyle/>
          <a:p>
            <a:pPr algn="ctr"/>
            <a:r>
              <a:rPr lang="en-US" sz="1600" smtClean="0">
                <a:ln w="0"/>
                <a:effectLst>
                  <a:outerShdw blurRad="38100" dist="19050" dir="2700000" algn="tl" rotWithShape="0">
                    <a:schemeClr val="dk1">
                      <a:alpha val="40000"/>
                    </a:schemeClr>
                  </a:outerShdw>
                </a:effectLst>
              </a:rPr>
              <a:t>Desain Apartemen rendah energi dan emisi karbon</a:t>
            </a:r>
            <a:endParaRPr lang="en-US" sz="1600">
              <a:ln w="0"/>
              <a:effectLst>
                <a:outerShdw blurRad="38100" dist="19050" dir="2700000" algn="tl" rotWithShape="0">
                  <a:schemeClr val="dk1">
                    <a:alpha val="40000"/>
                  </a:schemeClr>
                </a:outerShdw>
              </a:effectLst>
            </a:endParaRPr>
          </a:p>
        </p:txBody>
      </p:sp>
      <p:sp>
        <p:nvSpPr>
          <p:cNvPr id="39" name="TextBox 38"/>
          <p:cNvSpPr txBox="1"/>
          <p:nvPr/>
        </p:nvSpPr>
        <p:spPr>
          <a:xfrm>
            <a:off x="3798024" y="5218890"/>
            <a:ext cx="1502229" cy="830997"/>
          </a:xfrm>
          <a:prstGeom prst="rect">
            <a:avLst/>
          </a:prstGeom>
          <a:solidFill>
            <a:srgbClr val="FFFF00"/>
          </a:solidFill>
        </p:spPr>
        <p:txBody>
          <a:bodyPr wrap="square" rtlCol="0">
            <a:spAutoFit/>
          </a:bodyPr>
          <a:lstStyle/>
          <a:p>
            <a:pPr algn="ctr"/>
            <a:r>
              <a:rPr lang="en-US" sz="1600" smtClean="0"/>
              <a:t>Penyesuaian Input Parameter</a:t>
            </a:r>
            <a:endParaRPr lang="en-US" sz="1600"/>
          </a:p>
        </p:txBody>
      </p:sp>
      <p:cxnSp>
        <p:nvCxnSpPr>
          <p:cNvPr id="44" name="Straight Arrow Connector 43"/>
          <p:cNvCxnSpPr>
            <a:stCxn id="30" idx="2"/>
            <a:endCxn id="31" idx="0"/>
          </p:cNvCxnSpPr>
          <p:nvPr/>
        </p:nvCxnSpPr>
        <p:spPr>
          <a:xfrm>
            <a:off x="4549140" y="3222536"/>
            <a:ext cx="0" cy="491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Rounded Rectangle 49"/>
          <p:cNvSpPr/>
          <p:nvPr/>
        </p:nvSpPr>
        <p:spPr>
          <a:xfrm>
            <a:off x="117562" y="556664"/>
            <a:ext cx="3513909" cy="2015637"/>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Elbow Connector 51"/>
          <p:cNvCxnSpPr>
            <a:stCxn id="39" idx="1"/>
            <a:endCxn id="50" idx="2"/>
          </p:cNvCxnSpPr>
          <p:nvPr/>
        </p:nvCxnSpPr>
        <p:spPr>
          <a:xfrm rot="10800000">
            <a:off x="1874518" y="2572301"/>
            <a:ext cx="1923507" cy="306208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54" name="TextBox 53"/>
          <p:cNvSpPr txBox="1"/>
          <p:nvPr/>
        </p:nvSpPr>
        <p:spPr>
          <a:xfrm>
            <a:off x="4494044" y="4698757"/>
            <a:ext cx="871521" cy="369332"/>
          </a:xfrm>
          <a:prstGeom prst="rect">
            <a:avLst/>
          </a:prstGeom>
          <a:noFill/>
        </p:spPr>
        <p:txBody>
          <a:bodyPr wrap="none" rtlCol="0">
            <a:spAutoFit/>
          </a:bodyPr>
          <a:lstStyle/>
          <a:p>
            <a:r>
              <a:rPr lang="en-US" b="1" smtClean="0"/>
              <a:t>BELUM</a:t>
            </a:r>
            <a:endParaRPr lang="en-US" b="1"/>
          </a:p>
        </p:txBody>
      </p:sp>
      <p:sp>
        <p:nvSpPr>
          <p:cNvPr id="55" name="Rounded Rectangle 54"/>
          <p:cNvSpPr/>
          <p:nvPr/>
        </p:nvSpPr>
        <p:spPr>
          <a:xfrm>
            <a:off x="9760108" y="556665"/>
            <a:ext cx="2223955" cy="605314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947054" y="242111"/>
            <a:ext cx="1792222" cy="369332"/>
          </a:xfrm>
          <a:prstGeom prst="rect">
            <a:avLst/>
          </a:prstGeom>
          <a:noFill/>
        </p:spPr>
        <p:txBody>
          <a:bodyPr wrap="none" rtlCol="0">
            <a:spAutoFit/>
          </a:bodyPr>
          <a:lstStyle/>
          <a:p>
            <a:r>
              <a:rPr lang="en-US" b="1" smtClean="0"/>
              <a:t>Input parametric</a:t>
            </a:r>
            <a:endParaRPr lang="en-US" b="1"/>
          </a:p>
        </p:txBody>
      </p:sp>
      <p:sp>
        <p:nvSpPr>
          <p:cNvPr id="57" name="TextBox 56"/>
          <p:cNvSpPr txBox="1"/>
          <p:nvPr/>
        </p:nvSpPr>
        <p:spPr>
          <a:xfrm>
            <a:off x="6331028" y="239319"/>
            <a:ext cx="2344296" cy="369332"/>
          </a:xfrm>
          <a:prstGeom prst="rect">
            <a:avLst/>
          </a:prstGeom>
          <a:noFill/>
        </p:spPr>
        <p:txBody>
          <a:bodyPr wrap="none" rtlCol="0">
            <a:spAutoFit/>
          </a:bodyPr>
          <a:lstStyle/>
          <a:p>
            <a:r>
              <a:rPr lang="en-US" b="1" smtClean="0"/>
              <a:t>Proses interoperability</a:t>
            </a:r>
            <a:endParaRPr lang="en-US" b="1"/>
          </a:p>
        </p:txBody>
      </p:sp>
      <p:sp>
        <p:nvSpPr>
          <p:cNvPr id="58" name="TextBox 57"/>
          <p:cNvSpPr txBox="1"/>
          <p:nvPr/>
        </p:nvSpPr>
        <p:spPr>
          <a:xfrm>
            <a:off x="10055996" y="242111"/>
            <a:ext cx="1632178" cy="369332"/>
          </a:xfrm>
          <a:prstGeom prst="rect">
            <a:avLst/>
          </a:prstGeom>
          <a:noFill/>
        </p:spPr>
        <p:txBody>
          <a:bodyPr wrap="none" rtlCol="0">
            <a:spAutoFit/>
          </a:bodyPr>
          <a:lstStyle/>
          <a:p>
            <a:r>
              <a:rPr lang="en-US" b="1" smtClean="0"/>
              <a:t>Output BIM 6D</a:t>
            </a:r>
            <a:endParaRPr lang="en-US" b="1"/>
          </a:p>
        </p:txBody>
      </p:sp>
      <p:sp>
        <p:nvSpPr>
          <p:cNvPr id="51" name="TextBox 50"/>
          <p:cNvSpPr txBox="1"/>
          <p:nvPr/>
        </p:nvSpPr>
        <p:spPr>
          <a:xfrm>
            <a:off x="25905" y="6161278"/>
            <a:ext cx="6259662" cy="646331"/>
          </a:xfrm>
          <a:prstGeom prst="rect">
            <a:avLst/>
          </a:prstGeom>
          <a:noFill/>
        </p:spPr>
        <p:txBody>
          <a:bodyPr wrap="none" rtlCol="0">
            <a:spAutoFit/>
          </a:bodyPr>
          <a:lstStyle/>
          <a:p>
            <a:r>
              <a:rPr lang="en-US" b="1" smtClean="0"/>
              <a:t>Model Alur kerja (Workflow) untuk Pemanfaatan BIM</a:t>
            </a:r>
          </a:p>
          <a:p>
            <a:r>
              <a:rPr lang="en-US" b="1" smtClean="0"/>
              <a:t>dalam perencanaan apartemen rendah energi dan emisi karbon</a:t>
            </a:r>
            <a:endParaRPr lang="en-US" b="1"/>
          </a:p>
        </p:txBody>
      </p:sp>
      <p:cxnSp>
        <p:nvCxnSpPr>
          <p:cNvPr id="38" name="Straight Arrow Connector 37"/>
          <p:cNvCxnSpPr/>
          <p:nvPr/>
        </p:nvCxnSpPr>
        <p:spPr>
          <a:xfrm>
            <a:off x="4549140" y="2384579"/>
            <a:ext cx="0" cy="256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31" idx="2"/>
            <a:endCxn id="39" idx="0"/>
          </p:cNvCxnSpPr>
          <p:nvPr/>
        </p:nvCxnSpPr>
        <p:spPr>
          <a:xfrm flipH="1">
            <a:off x="4549139" y="4545266"/>
            <a:ext cx="1" cy="6736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Box 48"/>
          <p:cNvSpPr txBox="1"/>
          <p:nvPr/>
        </p:nvSpPr>
        <p:spPr>
          <a:xfrm>
            <a:off x="5566001" y="3832497"/>
            <a:ext cx="424603" cy="369332"/>
          </a:xfrm>
          <a:prstGeom prst="rect">
            <a:avLst/>
          </a:prstGeom>
          <a:noFill/>
        </p:spPr>
        <p:txBody>
          <a:bodyPr wrap="none" rtlCol="0">
            <a:spAutoFit/>
          </a:bodyPr>
          <a:lstStyle/>
          <a:p>
            <a:r>
              <a:rPr lang="en-US" b="1" smtClean="0"/>
              <a:t>YA</a:t>
            </a:r>
            <a:endParaRPr lang="en-US" b="1"/>
          </a:p>
        </p:txBody>
      </p:sp>
      <p:cxnSp>
        <p:nvCxnSpPr>
          <p:cNvPr id="27" name="Elbow Connector 26"/>
          <p:cNvCxnSpPr>
            <a:stCxn id="31" idx="3"/>
          </p:cNvCxnSpPr>
          <p:nvPr/>
        </p:nvCxnSpPr>
        <p:spPr>
          <a:xfrm flipV="1">
            <a:off x="5417820" y="2133824"/>
            <a:ext cx="714495" cy="199594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10004484" y="770709"/>
            <a:ext cx="1737361" cy="1077218"/>
          </a:xfrm>
          <a:prstGeom prst="rect">
            <a:avLst/>
          </a:prstGeom>
          <a:solidFill>
            <a:srgbClr val="92D050"/>
          </a:solidFill>
        </p:spPr>
        <p:txBody>
          <a:bodyPr wrap="square" rtlCol="0">
            <a:spAutoFit/>
          </a:bodyPr>
          <a:lstStyle/>
          <a:p>
            <a:pPr algn="ctr"/>
            <a:r>
              <a:rPr lang="en-US" sz="1600" smtClean="0"/>
              <a:t>Alternatif kinerja energi dan emisi karbon bangunan dicapai</a:t>
            </a:r>
            <a:endParaRPr lang="en-US" sz="1600"/>
          </a:p>
        </p:txBody>
      </p:sp>
      <p:cxnSp>
        <p:nvCxnSpPr>
          <p:cNvPr id="37" name="Straight Arrow Connector 36"/>
          <p:cNvCxnSpPr>
            <a:stCxn id="9" idx="3"/>
            <a:endCxn id="59" idx="1"/>
          </p:cNvCxnSpPr>
          <p:nvPr/>
        </p:nvCxnSpPr>
        <p:spPr>
          <a:xfrm>
            <a:off x="8463869" y="1239266"/>
            <a:ext cx="1540615" cy="700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10" idx="3"/>
            <a:endCxn id="59" idx="1"/>
          </p:cNvCxnSpPr>
          <p:nvPr/>
        </p:nvCxnSpPr>
        <p:spPr>
          <a:xfrm flipV="1">
            <a:off x="8463870" y="1309318"/>
            <a:ext cx="1540614" cy="679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p:cNvCxnSpPr>
            <a:stCxn id="11" idx="3"/>
            <a:endCxn id="59" idx="1"/>
          </p:cNvCxnSpPr>
          <p:nvPr/>
        </p:nvCxnSpPr>
        <p:spPr>
          <a:xfrm flipV="1">
            <a:off x="8463870" y="1309318"/>
            <a:ext cx="1540614" cy="16040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p:cNvCxnSpPr>
            <a:stCxn id="12" idx="3"/>
            <a:endCxn id="59" idx="1"/>
          </p:cNvCxnSpPr>
          <p:nvPr/>
        </p:nvCxnSpPr>
        <p:spPr>
          <a:xfrm flipV="1">
            <a:off x="8463870" y="1309318"/>
            <a:ext cx="1540614" cy="26782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p:cNvCxnSpPr>
            <a:stCxn id="59" idx="2"/>
            <a:endCxn id="70" idx="0"/>
          </p:cNvCxnSpPr>
          <p:nvPr/>
        </p:nvCxnSpPr>
        <p:spPr>
          <a:xfrm>
            <a:off x="10873165" y="1847927"/>
            <a:ext cx="0" cy="5084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6" name="Rectangle 65"/>
          <p:cNvSpPr/>
          <p:nvPr/>
        </p:nvSpPr>
        <p:spPr>
          <a:xfrm>
            <a:off x="1743390" y="1308952"/>
            <a:ext cx="1908178" cy="430887"/>
          </a:xfrm>
          <a:prstGeom prst="rect">
            <a:avLst/>
          </a:prstGeom>
        </p:spPr>
        <p:txBody>
          <a:bodyPr wrap="square">
            <a:spAutoFit/>
          </a:bodyPr>
          <a:lstStyle/>
          <a:p>
            <a:pPr algn="ctr"/>
            <a:r>
              <a:rPr lang="en-US" sz="1100" b="1"/>
              <a:t>permodelan dengan proses </a:t>
            </a:r>
            <a:r>
              <a:rPr lang="en-US" sz="1100" b="1" smtClean="0"/>
              <a:t>iterasi berbasis algoritma</a:t>
            </a:r>
            <a:endParaRPr lang="en-US" sz="1100" b="1"/>
          </a:p>
        </p:txBody>
      </p:sp>
      <p:sp>
        <p:nvSpPr>
          <p:cNvPr id="67" name="Rectangle 66"/>
          <p:cNvSpPr/>
          <p:nvPr/>
        </p:nvSpPr>
        <p:spPr>
          <a:xfrm>
            <a:off x="7649351" y="5638058"/>
            <a:ext cx="2081665" cy="1169551"/>
          </a:xfrm>
          <a:prstGeom prst="rect">
            <a:avLst/>
          </a:prstGeom>
        </p:spPr>
        <p:txBody>
          <a:bodyPr wrap="square">
            <a:spAutoFit/>
          </a:bodyPr>
          <a:lstStyle/>
          <a:p>
            <a:pPr algn="r"/>
            <a:r>
              <a:rPr lang="en-US" sz="1400" b="1"/>
              <a:t>Kemampuan BIM sebagai </a:t>
            </a:r>
            <a:r>
              <a:rPr lang="en-US" sz="1400" b="1" smtClean="0"/>
              <a:t>decision making </a:t>
            </a:r>
            <a:r>
              <a:rPr lang="en-US" sz="1400" b="1"/>
              <a:t>dalam </a:t>
            </a:r>
            <a:r>
              <a:rPr lang="en-US" sz="1400" b="1" smtClean="0"/>
              <a:t>pemilihan alternatif </a:t>
            </a:r>
            <a:r>
              <a:rPr lang="en-US" sz="1400" b="1"/>
              <a:t>kinerja </a:t>
            </a:r>
            <a:r>
              <a:rPr lang="en-US" sz="1400" b="1" smtClean="0"/>
              <a:t>energi dan emisikarbon bangunan</a:t>
            </a:r>
            <a:endParaRPr lang="en-US" sz="1400" b="1"/>
          </a:p>
        </p:txBody>
      </p:sp>
      <p:sp>
        <p:nvSpPr>
          <p:cNvPr id="70" name="TextBox 69"/>
          <p:cNvSpPr txBox="1"/>
          <p:nvPr/>
        </p:nvSpPr>
        <p:spPr>
          <a:xfrm>
            <a:off x="10004484" y="2356363"/>
            <a:ext cx="1737361" cy="1815882"/>
          </a:xfrm>
          <a:prstGeom prst="rect">
            <a:avLst/>
          </a:prstGeom>
          <a:solidFill>
            <a:schemeClr val="accent1">
              <a:lumMod val="40000"/>
              <a:lumOff val="60000"/>
            </a:schemeClr>
          </a:solidFill>
        </p:spPr>
        <p:txBody>
          <a:bodyPr wrap="square" rtlCol="0">
            <a:spAutoFit/>
          </a:bodyPr>
          <a:lstStyle/>
          <a:p>
            <a:pPr algn="ctr"/>
            <a:r>
              <a:rPr lang="en-US" sz="1600" smtClean="0"/>
              <a:t>Proses Pemilihan alternatif bangunan dengan kinerja energi dan emisi karbon yang rendah atau optimal</a:t>
            </a:r>
            <a:endParaRPr lang="en-US" sz="1600"/>
          </a:p>
        </p:txBody>
      </p:sp>
      <p:cxnSp>
        <p:nvCxnSpPr>
          <p:cNvPr id="73" name="Straight Arrow Connector 72"/>
          <p:cNvCxnSpPr>
            <a:stCxn id="70" idx="2"/>
            <a:endCxn id="32" idx="0"/>
          </p:cNvCxnSpPr>
          <p:nvPr/>
        </p:nvCxnSpPr>
        <p:spPr>
          <a:xfrm>
            <a:off x="10873165" y="4172245"/>
            <a:ext cx="13619" cy="13644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6" name="TextBox 75"/>
          <p:cNvSpPr txBox="1"/>
          <p:nvPr/>
        </p:nvSpPr>
        <p:spPr>
          <a:xfrm rot="5400000">
            <a:off x="10432327" y="4674947"/>
            <a:ext cx="1231427" cy="369332"/>
          </a:xfrm>
          <a:prstGeom prst="rect">
            <a:avLst/>
          </a:prstGeom>
          <a:noFill/>
        </p:spPr>
        <p:txBody>
          <a:bodyPr wrap="none" rtlCol="0">
            <a:spAutoFit/>
          </a:bodyPr>
          <a:lstStyle/>
          <a:p>
            <a:r>
              <a:rPr lang="en-US" b="1" smtClean="0"/>
              <a:t>Memenuhi</a:t>
            </a:r>
            <a:endParaRPr lang="en-US" b="1"/>
          </a:p>
        </p:txBody>
      </p:sp>
      <p:sp>
        <p:nvSpPr>
          <p:cNvPr id="79" name="TextBox 78"/>
          <p:cNvSpPr txBox="1"/>
          <p:nvPr/>
        </p:nvSpPr>
        <p:spPr>
          <a:xfrm>
            <a:off x="5752678" y="5326025"/>
            <a:ext cx="1896673" cy="369332"/>
          </a:xfrm>
          <a:prstGeom prst="rect">
            <a:avLst/>
          </a:prstGeom>
          <a:noFill/>
        </p:spPr>
        <p:txBody>
          <a:bodyPr wrap="none" rtlCol="0">
            <a:spAutoFit/>
          </a:bodyPr>
          <a:lstStyle/>
          <a:p>
            <a:r>
              <a:rPr lang="en-US" b="1" smtClean="0"/>
              <a:t>Belum Memenuhi</a:t>
            </a:r>
            <a:endParaRPr lang="en-US" b="1"/>
          </a:p>
        </p:txBody>
      </p:sp>
      <p:cxnSp>
        <p:nvCxnSpPr>
          <p:cNvPr id="91" name="Elbow Connector 90"/>
          <p:cNvCxnSpPr/>
          <p:nvPr/>
        </p:nvCxnSpPr>
        <p:spPr>
          <a:xfrm rot="10800000" flipV="1">
            <a:off x="5300253" y="4698757"/>
            <a:ext cx="5572912" cy="9966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1371097" y="1859311"/>
            <a:ext cx="1908178" cy="430887"/>
          </a:xfrm>
          <a:prstGeom prst="rect">
            <a:avLst/>
          </a:prstGeom>
        </p:spPr>
        <p:txBody>
          <a:bodyPr wrap="square">
            <a:spAutoFit/>
          </a:bodyPr>
          <a:lstStyle/>
          <a:p>
            <a:pPr algn="ctr"/>
            <a:r>
              <a:rPr lang="en-US" sz="1100" b="1" smtClean="0"/>
              <a:t>input langsung pada parameter properties</a:t>
            </a:r>
            <a:endParaRPr lang="en-US" sz="1100" b="1"/>
          </a:p>
        </p:txBody>
      </p:sp>
    </p:spTree>
    <p:extLst>
      <p:ext uri="{BB962C8B-B14F-4D97-AF65-F5344CB8AC3E}">
        <p14:creationId xmlns:p14="http://schemas.microsoft.com/office/powerpoint/2010/main" val="2883260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19884" y="224756"/>
          <a:ext cx="1652914" cy="3263328"/>
        </p:xfrm>
        <a:graphic>
          <a:graphicData uri="http://schemas.openxmlformats.org/drawingml/2006/table">
            <a:tbl>
              <a:tblPr>
                <a:tableStyleId>{5C22544A-7EE6-4342-B048-85BDC9FD1C3A}</a:tableStyleId>
              </a:tblPr>
              <a:tblGrid>
                <a:gridCol w="1652914">
                  <a:extLst>
                    <a:ext uri="{9D8B030D-6E8A-4147-A177-3AD203B41FA5}">
                      <a16:colId xmlns:a16="http://schemas.microsoft.com/office/drawing/2014/main" val="128373060"/>
                    </a:ext>
                  </a:extLst>
                </a:gridCol>
              </a:tblGrid>
              <a:tr h="188942">
                <a:tc>
                  <a:txBody>
                    <a:bodyPr/>
                    <a:lstStyle/>
                    <a:p>
                      <a:pPr algn="ctr" fontAlgn="b"/>
                      <a:r>
                        <a:rPr lang="en-US" sz="1400" u="none" strike="noStrike">
                          <a:effectLst/>
                        </a:rPr>
                        <a:t>Orientasi</a:t>
                      </a:r>
                      <a:endParaRPr lang="en-US" sz="1400" b="0" i="0" u="none" strike="noStrike">
                        <a:solidFill>
                          <a:srgbClr val="000000"/>
                        </a:solidFill>
                        <a:effectLst/>
                        <a:latin typeface="Calibri" panose="020F0502020204030204" pitchFamily="34" charset="0"/>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35478331"/>
                  </a:ext>
                </a:extLst>
              </a:tr>
              <a:tr h="188942">
                <a:tc>
                  <a:txBody>
                    <a:bodyPr/>
                    <a:lstStyle/>
                    <a:p>
                      <a:pPr algn="ctr" fontAlgn="b"/>
                      <a:r>
                        <a:rPr lang="en-US" sz="1400" u="none" strike="noStrike" smtClean="0">
                          <a:effectLst/>
                        </a:rPr>
                        <a:t>Bentuk Massa </a:t>
                      </a:r>
                      <a:r>
                        <a:rPr lang="en-US" sz="1400" u="none" strike="noStrike">
                          <a:effectLst/>
                        </a:rPr>
                        <a:t>Bangunan</a:t>
                      </a:r>
                      <a:endParaRPr lang="en-US" sz="1400" b="0" i="0" u="none" strike="noStrike">
                        <a:solidFill>
                          <a:srgbClr val="000000"/>
                        </a:solidFill>
                        <a:effectLst/>
                        <a:latin typeface="Calibri" panose="020F0502020204030204" pitchFamily="34" charset="0"/>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20101105"/>
                  </a:ext>
                </a:extLst>
              </a:tr>
              <a:tr h="377884">
                <a:tc>
                  <a:txBody>
                    <a:bodyPr/>
                    <a:lstStyle/>
                    <a:p>
                      <a:pPr algn="ctr" fontAlgn="b"/>
                      <a:r>
                        <a:rPr lang="en-US" sz="1400" u="none" strike="noStrike" smtClean="0">
                          <a:effectLst/>
                        </a:rPr>
                        <a:t>Spesifikasi dan Bentuk Fasad dan </a:t>
                      </a:r>
                      <a:r>
                        <a:rPr lang="en-US" sz="1400" u="none" strike="noStrike">
                          <a:effectLst/>
                        </a:rPr>
                        <a:t>shading device</a:t>
                      </a:r>
                      <a:endParaRPr lang="en-US" sz="1400" b="0" i="0" u="none" strike="noStrike">
                        <a:solidFill>
                          <a:srgbClr val="000000"/>
                        </a:solidFill>
                        <a:effectLst/>
                        <a:latin typeface="Calibri" panose="020F0502020204030204" pitchFamily="34" charset="0"/>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42929675"/>
                  </a:ext>
                </a:extLst>
              </a:tr>
              <a:tr h="188942">
                <a:tc>
                  <a:txBody>
                    <a:bodyPr/>
                    <a:lstStyle/>
                    <a:p>
                      <a:pPr algn="ctr" fontAlgn="b"/>
                      <a:r>
                        <a:rPr lang="en-US" sz="1400" u="none" strike="noStrike">
                          <a:effectLst/>
                        </a:rPr>
                        <a:t>WWR</a:t>
                      </a:r>
                      <a:endParaRPr lang="en-US" sz="1400" b="0" i="0" u="none" strike="noStrike">
                        <a:solidFill>
                          <a:srgbClr val="000000"/>
                        </a:solidFill>
                        <a:effectLst/>
                        <a:latin typeface="Calibri" panose="020F0502020204030204" pitchFamily="34" charset="0"/>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20340167"/>
                  </a:ext>
                </a:extLst>
              </a:tr>
              <a:tr h="377884">
                <a:tc>
                  <a:txBody>
                    <a:bodyPr/>
                    <a:lstStyle/>
                    <a:p>
                      <a:pPr algn="ctr" fontAlgn="b"/>
                      <a:r>
                        <a:rPr lang="en-US" sz="1400" u="none" strike="noStrike">
                          <a:effectLst/>
                        </a:rPr>
                        <a:t>Jenis Layout (Open-Closed Layout)</a:t>
                      </a:r>
                      <a:endParaRPr lang="en-US" sz="1400" b="0" i="0" u="none" strike="noStrike">
                        <a:solidFill>
                          <a:srgbClr val="000000"/>
                        </a:solidFill>
                        <a:effectLst/>
                        <a:latin typeface="Calibri" panose="020F0502020204030204" pitchFamily="34" charset="0"/>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24599760"/>
                  </a:ext>
                </a:extLst>
              </a:tr>
              <a:tr h="188942">
                <a:tc>
                  <a:txBody>
                    <a:bodyPr/>
                    <a:lstStyle/>
                    <a:p>
                      <a:pPr algn="ctr" fontAlgn="b"/>
                      <a:r>
                        <a:rPr lang="en-US" sz="1400" u="none" strike="noStrike">
                          <a:effectLst/>
                        </a:rPr>
                        <a:t>Building Ratio</a:t>
                      </a:r>
                      <a:endParaRPr lang="en-US" sz="1400" b="0" i="0" u="none" strike="noStrike">
                        <a:solidFill>
                          <a:srgbClr val="000000"/>
                        </a:solidFill>
                        <a:effectLst/>
                        <a:latin typeface="Calibri" panose="020F0502020204030204" pitchFamily="34" charset="0"/>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10056774"/>
                  </a:ext>
                </a:extLst>
              </a:tr>
              <a:tr h="341985">
                <a:tc>
                  <a:txBody>
                    <a:bodyPr/>
                    <a:lstStyle/>
                    <a:p>
                      <a:pPr algn="ctr" fontAlgn="b"/>
                      <a:r>
                        <a:rPr lang="en-US" sz="1400" u="none" strike="noStrike">
                          <a:effectLst/>
                        </a:rPr>
                        <a:t>Ketinggian Bangunan</a:t>
                      </a:r>
                      <a:endParaRPr lang="en-US" sz="1400" b="0" i="0" u="none" strike="noStrike">
                        <a:solidFill>
                          <a:srgbClr val="000000"/>
                        </a:solidFill>
                        <a:effectLst/>
                        <a:latin typeface="Calibri" panose="020F0502020204030204" pitchFamily="34" charset="0"/>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2314584"/>
                  </a:ext>
                </a:extLst>
              </a:tr>
              <a:tr h="188942">
                <a:tc>
                  <a:txBody>
                    <a:bodyPr/>
                    <a:lstStyle/>
                    <a:p>
                      <a:pPr algn="ctr" fontAlgn="b"/>
                      <a:r>
                        <a:rPr lang="en-US" sz="1400" u="none" strike="noStrike">
                          <a:effectLst/>
                        </a:rPr>
                        <a:t>Jumlah Lantai</a:t>
                      </a:r>
                      <a:endParaRPr lang="en-US" sz="1400" b="0" i="0" u="none" strike="noStrike">
                        <a:solidFill>
                          <a:srgbClr val="000000"/>
                        </a:solidFill>
                        <a:effectLst/>
                        <a:latin typeface="Calibri" panose="020F0502020204030204" pitchFamily="34" charset="0"/>
                      </a:endParaRPr>
                    </a:p>
                  </a:txBody>
                  <a:tcPr marL="9447" marR="9447" marT="94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10352624"/>
                  </a:ext>
                </a:extLst>
              </a:tr>
              <a:tr h="508254">
                <a:tc>
                  <a:txBody>
                    <a:bodyPr/>
                    <a:lstStyle/>
                    <a:p>
                      <a:pPr algn="ctr" rtl="0" fontAlgn="ctr"/>
                      <a:r>
                        <a:rPr lang="en-US" sz="1400" u="none" strike="noStrike">
                          <a:effectLst/>
                        </a:rPr>
                        <a:t>Penggunaan Sumber energi terbarukan</a:t>
                      </a:r>
                      <a:endParaRPr lang="en-US" sz="1400" b="0" i="0" u="none" strike="noStrike">
                        <a:solidFill>
                          <a:srgbClr val="000000"/>
                        </a:solidFill>
                        <a:effectLst/>
                        <a:latin typeface="Calibri" panose="020F0502020204030204" pitchFamily="34" charset="0"/>
                      </a:endParaRPr>
                    </a:p>
                  </a:txBody>
                  <a:tcPr marL="9447" marR="9447" marT="9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96689885"/>
                  </a:ext>
                </a:extLst>
              </a:tr>
            </a:tbl>
          </a:graphicData>
        </a:graphic>
      </p:graphicFrame>
      <p:graphicFrame>
        <p:nvGraphicFramePr>
          <p:cNvPr id="5" name="Table 4"/>
          <p:cNvGraphicFramePr>
            <a:graphicFrameLocks noGrp="1"/>
          </p:cNvGraphicFramePr>
          <p:nvPr>
            <p:extLst/>
          </p:nvPr>
        </p:nvGraphicFramePr>
        <p:xfrm>
          <a:off x="419884" y="3651369"/>
          <a:ext cx="1641012" cy="1722936"/>
        </p:xfrm>
        <a:graphic>
          <a:graphicData uri="http://schemas.openxmlformats.org/drawingml/2006/table">
            <a:tbl>
              <a:tblPr>
                <a:tableStyleId>{5C22544A-7EE6-4342-B048-85BDC9FD1C3A}</a:tableStyleId>
              </a:tblPr>
              <a:tblGrid>
                <a:gridCol w="1641012">
                  <a:extLst>
                    <a:ext uri="{9D8B030D-6E8A-4147-A177-3AD203B41FA5}">
                      <a16:colId xmlns:a16="http://schemas.microsoft.com/office/drawing/2014/main" val="2459494973"/>
                    </a:ext>
                  </a:extLst>
                </a:gridCol>
              </a:tblGrid>
              <a:tr h="160566">
                <a:tc>
                  <a:txBody>
                    <a:bodyPr/>
                    <a:lstStyle/>
                    <a:p>
                      <a:pPr algn="ctr" fontAlgn="b"/>
                      <a:r>
                        <a:rPr lang="en-US" sz="1400" u="none" strike="noStrike">
                          <a:effectLst/>
                        </a:rPr>
                        <a:t>Spesifikasi material arsitektural</a:t>
                      </a:r>
                      <a:endParaRPr lang="en-US" sz="1400" b="0" i="0" u="none" strike="noStrike">
                        <a:solidFill>
                          <a:srgbClr val="000000"/>
                        </a:solidFill>
                        <a:effectLst/>
                        <a:latin typeface="Calibri" panose="020F0502020204030204" pitchFamily="34" charset="0"/>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633154436"/>
                  </a:ext>
                </a:extLst>
              </a:tr>
              <a:tr h="80283">
                <a:tc>
                  <a:txBody>
                    <a:bodyPr/>
                    <a:lstStyle/>
                    <a:p>
                      <a:pPr algn="ctr" fontAlgn="b"/>
                      <a:r>
                        <a:rPr lang="en-US" sz="1400" u="none" strike="noStrike">
                          <a:effectLst/>
                        </a:rPr>
                        <a:t>Volume material</a:t>
                      </a:r>
                      <a:endParaRPr lang="en-US" sz="1400" b="0" i="0" u="none" strike="noStrike">
                        <a:solidFill>
                          <a:srgbClr val="000000"/>
                        </a:solidFill>
                        <a:effectLst/>
                        <a:latin typeface="Calibri" panose="020F0502020204030204" pitchFamily="34" charset="0"/>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758354557"/>
                  </a:ext>
                </a:extLst>
              </a:tr>
              <a:tr h="240849">
                <a:tc>
                  <a:txBody>
                    <a:bodyPr/>
                    <a:lstStyle/>
                    <a:p>
                      <a:pPr algn="ctr" fontAlgn="b"/>
                      <a:r>
                        <a:rPr lang="sv-SE" sz="1400" u="none" strike="noStrike">
                          <a:effectLst/>
                        </a:rPr>
                        <a:t>Intensitas energi material dan Faktor Emisi</a:t>
                      </a:r>
                      <a:endParaRPr lang="sv-SE" sz="1400" b="0" i="0" u="none" strike="noStrike">
                        <a:solidFill>
                          <a:srgbClr val="000000"/>
                        </a:solidFill>
                        <a:effectLst/>
                        <a:latin typeface="Calibri" panose="020F0502020204030204" pitchFamily="34" charset="0"/>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7493837"/>
                  </a:ext>
                </a:extLst>
              </a:tr>
              <a:tr h="160566">
                <a:tc>
                  <a:txBody>
                    <a:bodyPr/>
                    <a:lstStyle/>
                    <a:p>
                      <a:pPr algn="ctr" fontAlgn="b"/>
                      <a:r>
                        <a:rPr lang="en-US" sz="1400" u="none" strike="noStrike">
                          <a:effectLst/>
                        </a:rPr>
                        <a:t>Intensitas Harga Material</a:t>
                      </a:r>
                      <a:endParaRPr lang="en-US" sz="1400" b="0" i="0" u="none" strike="noStrike">
                        <a:solidFill>
                          <a:srgbClr val="000000"/>
                        </a:solidFill>
                        <a:effectLst/>
                        <a:latin typeface="Calibri" panose="020F0502020204030204" pitchFamily="34" charset="0"/>
                      </a:endParaRPr>
                    </a:p>
                  </a:txBody>
                  <a:tcPr marL="4014" marR="4014" marT="4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762763629"/>
                  </a:ext>
                </a:extLst>
              </a:tr>
            </a:tbl>
          </a:graphicData>
        </a:graphic>
      </p:graphicFrame>
      <p:sp>
        <p:nvSpPr>
          <p:cNvPr id="6" name="Right Arrow 5"/>
          <p:cNvSpPr/>
          <p:nvPr/>
        </p:nvSpPr>
        <p:spPr>
          <a:xfrm>
            <a:off x="2142664" y="1634351"/>
            <a:ext cx="405164" cy="44413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614224" y="510393"/>
            <a:ext cx="1730829" cy="466318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smtClean="0">
              <a:ln w="0"/>
              <a:solidFill>
                <a:schemeClr val="tx1"/>
              </a:solidFill>
              <a:effectLst>
                <a:outerShdw blurRad="38100" dist="38100" dir="2700000" algn="tl">
                  <a:srgbClr val="000000">
                    <a:alpha val="43137"/>
                  </a:srgbClr>
                </a:outerShdw>
              </a:effectLst>
            </a:endParaRPr>
          </a:p>
          <a:p>
            <a:endParaRPr lang="en-US" sz="1400">
              <a:ln w="0"/>
              <a:solidFill>
                <a:schemeClr val="tx1"/>
              </a:solidFill>
              <a:effectLst>
                <a:outerShdw blurRad="38100" dist="38100" dir="2700000" algn="tl">
                  <a:srgbClr val="000000">
                    <a:alpha val="43137"/>
                  </a:srgbClr>
                </a:outerShdw>
              </a:effectLst>
            </a:endParaRPr>
          </a:p>
          <a:p>
            <a:r>
              <a:rPr lang="en-US" sz="1600" smtClean="0">
                <a:ln w="0"/>
                <a:solidFill>
                  <a:schemeClr val="tx1"/>
                </a:solidFill>
                <a:effectLst>
                  <a:outerShdw blurRad="38100" dist="38100" dir="2700000" algn="tl">
                    <a:srgbClr val="000000">
                      <a:alpha val="43137"/>
                    </a:srgbClr>
                  </a:outerShdw>
                </a:effectLst>
              </a:rPr>
              <a:t>Data model LOD diberbagai tingkat LOD: </a:t>
            </a:r>
          </a:p>
          <a:p>
            <a:r>
              <a:rPr lang="en-US" sz="1600">
                <a:solidFill>
                  <a:schemeClr val="tx1"/>
                </a:solidFill>
                <a:effectLst>
                  <a:outerShdw blurRad="38100" dist="38100" dir="2700000" algn="tl">
                    <a:srgbClr val="000000">
                      <a:alpha val="43137"/>
                    </a:srgbClr>
                  </a:outerShdw>
                </a:effectLst>
              </a:rPr>
              <a:t>data material properties, data kondisi environment, data komponen bangunan, dan data karakteristik desain</a:t>
            </a:r>
          </a:p>
          <a:p>
            <a:endParaRPr lang="en-US" sz="1400" smtClean="0">
              <a:ln w="0"/>
              <a:solidFill>
                <a:schemeClr val="tx1"/>
              </a:solidFill>
              <a:effectLst>
                <a:outerShdw blurRad="38100" dist="38100" dir="2700000" algn="tl">
                  <a:srgbClr val="000000">
                    <a:alpha val="43137"/>
                  </a:srgbClr>
                </a:outerShdw>
              </a:effectLst>
            </a:endParaRPr>
          </a:p>
          <a:p>
            <a:endParaRPr lang="en-US" sz="1400">
              <a:ln w="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2606041" y="1143747"/>
            <a:ext cx="1463040" cy="142534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ln w="0"/>
                <a:solidFill>
                  <a:schemeClr val="tx1"/>
                </a:solidFill>
                <a:effectLst>
                  <a:outerShdw blurRad="38100" dist="19050" dir="2700000" algn="tl" rotWithShape="0">
                    <a:schemeClr val="dk1">
                      <a:alpha val="40000"/>
                    </a:schemeClr>
                  </a:outerShdw>
                </a:effectLst>
              </a:rPr>
              <a:t>BIM Parametric</a:t>
            </a:r>
          </a:p>
          <a:p>
            <a:pPr algn="ctr"/>
            <a:r>
              <a:rPr lang="en-US" smtClean="0">
                <a:ln w="0"/>
                <a:solidFill>
                  <a:schemeClr val="tx1"/>
                </a:solidFill>
                <a:effectLst>
                  <a:outerShdw blurRad="38100" dist="19050" dir="2700000" algn="tl" rotWithShape="0">
                    <a:schemeClr val="dk1">
                      <a:alpha val="40000"/>
                    </a:schemeClr>
                  </a:outerShdw>
                </a:effectLst>
              </a:rPr>
              <a:t>berbasis algoritma: Dynamo</a:t>
            </a:r>
          </a:p>
        </p:txBody>
      </p:sp>
      <p:sp>
        <p:nvSpPr>
          <p:cNvPr id="9" name="Right Arrow 8"/>
          <p:cNvSpPr/>
          <p:nvPr/>
        </p:nvSpPr>
        <p:spPr>
          <a:xfrm>
            <a:off x="2155372" y="4065409"/>
            <a:ext cx="2339770" cy="44413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138947" y="1634351"/>
            <a:ext cx="483326" cy="44413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403266" y="2632979"/>
            <a:ext cx="498409" cy="44413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963671" y="536519"/>
            <a:ext cx="2107761" cy="463705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smtClean="0">
                <a:ln w="0"/>
                <a:solidFill>
                  <a:schemeClr val="tx1"/>
                </a:solidFill>
                <a:effectLst>
                  <a:outerShdw blurRad="38100" dist="19050" dir="2700000" algn="tl" rotWithShape="0">
                    <a:schemeClr val="dk1">
                      <a:alpha val="40000"/>
                    </a:schemeClr>
                  </a:outerShdw>
                </a:effectLst>
              </a:rPr>
              <a:t>Interoperability (</a:t>
            </a:r>
            <a:r>
              <a:rPr lang="en-US" sz="1400" b="1">
                <a:solidFill>
                  <a:schemeClr val="tx1"/>
                </a:solidFill>
              </a:rPr>
              <a:t>Pemrosesan </a:t>
            </a:r>
            <a:r>
              <a:rPr lang="en-US" sz="1400" b="1" smtClean="0">
                <a:solidFill>
                  <a:schemeClr val="tx1"/>
                </a:solidFill>
              </a:rPr>
              <a:t>Data</a:t>
            </a:r>
            <a:r>
              <a:rPr lang="en-US" sz="1400" smtClean="0">
                <a:ln w="0"/>
                <a:solidFill>
                  <a:schemeClr val="tx1"/>
                </a:solidFill>
                <a:effectLst>
                  <a:outerShdw blurRad="38100" dist="19050" dir="2700000" algn="tl" rotWithShape="0">
                    <a:schemeClr val="dk1">
                      <a:alpha val="40000"/>
                    </a:schemeClr>
                  </a:outerShdw>
                </a:effectLst>
              </a:rPr>
              <a:t>):</a:t>
            </a:r>
          </a:p>
          <a:p>
            <a:pPr marL="285750" indent="-285750">
              <a:buFont typeface="Arial" panose="020B0604020202020204" pitchFamily="34" charset="0"/>
              <a:buChar char="•"/>
            </a:pPr>
            <a:r>
              <a:rPr lang="en-US" sz="1600" smtClean="0">
                <a:ln w="0"/>
                <a:solidFill>
                  <a:schemeClr val="tx1"/>
                </a:solidFill>
                <a:effectLst>
                  <a:outerShdw blurRad="38100" dist="19050" dir="2700000" algn="tl" rotWithShape="0">
                    <a:schemeClr val="dk1">
                      <a:alpha val="40000"/>
                    </a:schemeClr>
                  </a:outerShdw>
                </a:effectLst>
              </a:rPr>
              <a:t>Authoring BIM Software</a:t>
            </a:r>
          </a:p>
          <a:p>
            <a:pPr marL="285750" indent="-285750">
              <a:buFont typeface="Arial" panose="020B0604020202020204" pitchFamily="34" charset="0"/>
              <a:buChar char="•"/>
            </a:pPr>
            <a:r>
              <a:rPr lang="en-US" sz="1600" smtClean="0">
                <a:ln w="0"/>
                <a:solidFill>
                  <a:schemeClr val="tx1"/>
                </a:solidFill>
                <a:effectLst>
                  <a:outerShdw blurRad="38100" dist="19050" dir="2700000" algn="tl" rotWithShape="0">
                    <a:schemeClr val="dk1">
                      <a:alpha val="40000"/>
                    </a:schemeClr>
                  </a:outerShdw>
                </a:effectLst>
              </a:rPr>
              <a:t>Simulasi Energi terintegrasi dengan BIM</a:t>
            </a:r>
          </a:p>
          <a:p>
            <a:pPr marL="285750" indent="-285750">
              <a:buFont typeface="Arial" panose="020B0604020202020204" pitchFamily="34" charset="0"/>
              <a:buChar char="•"/>
            </a:pPr>
            <a:r>
              <a:rPr lang="en-US" sz="1600" smtClean="0">
                <a:ln w="0"/>
                <a:solidFill>
                  <a:schemeClr val="tx1"/>
                </a:solidFill>
                <a:effectLst>
                  <a:outerShdw blurRad="38100" dist="19050" dir="2700000" algn="tl" rotWithShape="0">
                    <a:schemeClr val="dk1">
                      <a:alpha val="40000"/>
                    </a:schemeClr>
                  </a:outerShdw>
                </a:effectLst>
              </a:rPr>
              <a:t>Analisis dan Visualisasi BIM</a:t>
            </a:r>
          </a:p>
          <a:p>
            <a:pPr marL="285750" indent="-285750">
              <a:buFont typeface="Arial" panose="020B0604020202020204" pitchFamily="34" charset="0"/>
              <a:buChar char="•"/>
            </a:pPr>
            <a:r>
              <a:rPr lang="en-US" sz="1600" smtClean="0">
                <a:ln w="0"/>
                <a:solidFill>
                  <a:schemeClr val="tx1"/>
                </a:solidFill>
                <a:effectLst>
                  <a:outerShdw blurRad="38100" dist="19050" dir="2700000" algn="tl" rotWithShape="0">
                    <a:schemeClr val="dk1">
                      <a:alpha val="40000"/>
                    </a:schemeClr>
                  </a:outerShdw>
                </a:effectLst>
              </a:rPr>
              <a:t>Dokumentasi database material</a:t>
            </a:r>
          </a:p>
          <a:p>
            <a:endParaRPr lang="en-US" sz="1600">
              <a:ln w="0"/>
              <a:solidFill>
                <a:schemeClr val="tx1"/>
              </a:solidFill>
              <a:effectLst>
                <a:outerShdw blurRad="38100" dist="19050" dir="2700000" algn="tl" rotWithShape="0">
                  <a:schemeClr val="dk1">
                    <a:alpha val="40000"/>
                  </a:schemeClr>
                </a:outerShdw>
              </a:effectLst>
            </a:endParaRPr>
          </a:p>
        </p:txBody>
      </p:sp>
      <p:sp>
        <p:nvSpPr>
          <p:cNvPr id="15" name="Rounded Rectangle 14"/>
          <p:cNvSpPr/>
          <p:nvPr/>
        </p:nvSpPr>
        <p:spPr>
          <a:xfrm>
            <a:off x="9788435" y="510393"/>
            <a:ext cx="2050867" cy="466318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ln w="0"/>
                <a:solidFill>
                  <a:schemeClr val="tx1"/>
                </a:solidFill>
                <a:effectLst>
                  <a:outerShdw blurRad="38100" dist="19050" dir="2700000" algn="tl" rotWithShape="0">
                    <a:schemeClr val="dk1">
                      <a:alpha val="40000"/>
                    </a:schemeClr>
                  </a:outerShdw>
                </a:effectLst>
              </a:rPr>
              <a:t>BIM Maturity Level </a:t>
            </a:r>
            <a:r>
              <a:rPr lang="en-US" sz="1200" smtClean="0">
                <a:ln w="0"/>
                <a:solidFill>
                  <a:schemeClr val="tx1"/>
                </a:solidFill>
                <a:effectLst>
                  <a:outerShdw blurRad="38100" dist="19050" dir="2700000" algn="tl" rotWithShape="0">
                    <a:schemeClr val="dk1">
                      <a:alpha val="40000"/>
                    </a:schemeClr>
                  </a:outerShdw>
                </a:effectLst>
              </a:rPr>
              <a:t> (6D)</a:t>
            </a:r>
            <a:endParaRPr lang="en-US" sz="1200">
              <a:ln w="0"/>
              <a:solidFill>
                <a:schemeClr val="tx1"/>
              </a:solidFill>
              <a:effectLst>
                <a:outerShdw blurRad="38100" dist="19050" dir="2700000" algn="tl" rotWithShape="0">
                  <a:schemeClr val="dk1">
                    <a:alpha val="40000"/>
                  </a:schemeClr>
                </a:outerShdw>
              </a:effectLst>
            </a:endParaRPr>
          </a:p>
          <a:p>
            <a:r>
              <a:rPr lang="en-US" sz="1300" smtClean="0">
                <a:ln w="0"/>
                <a:solidFill>
                  <a:schemeClr val="tx1"/>
                </a:solidFill>
                <a:effectLst>
                  <a:outerShdw blurRad="38100" dist="19050" dir="2700000" algn="tl" rotWithShape="0">
                    <a:schemeClr val="dk1">
                      <a:alpha val="40000"/>
                    </a:schemeClr>
                  </a:outerShdw>
                </a:effectLst>
              </a:rPr>
              <a:t>Kumpulan informasi Bangunan Apartemen Murah Rendah Energi dan Emisi Karbon. Diimplementasikan dengan:</a:t>
            </a:r>
          </a:p>
          <a:p>
            <a:pPr marL="285750" indent="-285750">
              <a:buFont typeface="Arial" panose="020B0604020202020204" pitchFamily="34" charset="0"/>
              <a:buChar char="•"/>
            </a:pPr>
            <a:r>
              <a:rPr lang="en-US" sz="1300" smtClean="0">
                <a:ln w="0"/>
                <a:solidFill>
                  <a:schemeClr val="tx1"/>
                </a:solidFill>
                <a:effectLst>
                  <a:outerShdw blurRad="38100" dist="19050" dir="2700000" algn="tl" rotWithShape="0">
                    <a:schemeClr val="dk1">
                      <a:alpha val="40000"/>
                    </a:schemeClr>
                  </a:outerShdw>
                </a:effectLst>
              </a:rPr>
              <a:t>Visualisasi model 3D</a:t>
            </a:r>
          </a:p>
          <a:p>
            <a:pPr marL="285750" indent="-285750">
              <a:buFont typeface="Arial" panose="020B0604020202020204" pitchFamily="34" charset="0"/>
              <a:buChar char="•"/>
            </a:pPr>
            <a:r>
              <a:rPr lang="en-US" sz="1300" smtClean="0">
                <a:ln w="0"/>
                <a:solidFill>
                  <a:schemeClr val="tx1"/>
                </a:solidFill>
                <a:effectLst>
                  <a:outerShdw blurRad="38100" dist="19050" dir="2700000" algn="tl" rotWithShape="0">
                    <a:schemeClr val="dk1">
                      <a:alpha val="40000"/>
                    </a:schemeClr>
                  </a:outerShdw>
                </a:effectLst>
              </a:rPr>
              <a:t>Skedul volume material</a:t>
            </a:r>
          </a:p>
          <a:p>
            <a:pPr marL="285750" indent="-285750">
              <a:buFont typeface="Arial" panose="020B0604020202020204" pitchFamily="34" charset="0"/>
              <a:buChar char="•"/>
            </a:pPr>
            <a:r>
              <a:rPr lang="en-US" sz="1300" smtClean="0">
                <a:ln w="0"/>
                <a:solidFill>
                  <a:schemeClr val="tx1"/>
                </a:solidFill>
                <a:effectLst>
                  <a:outerShdw blurRad="38100" dist="19050" dir="2700000" algn="tl" rotWithShape="0">
                    <a:schemeClr val="dk1">
                      <a:alpha val="40000"/>
                    </a:schemeClr>
                  </a:outerShdw>
                </a:effectLst>
              </a:rPr>
              <a:t>Hasil analisis Embodied Energy</a:t>
            </a:r>
          </a:p>
          <a:p>
            <a:pPr marL="285750" indent="-285750">
              <a:buFont typeface="Arial" panose="020B0604020202020204" pitchFamily="34" charset="0"/>
              <a:buChar char="•"/>
            </a:pPr>
            <a:r>
              <a:rPr lang="en-US" sz="1300" smtClean="0">
                <a:ln w="0"/>
                <a:solidFill>
                  <a:schemeClr val="tx1"/>
                </a:solidFill>
                <a:effectLst>
                  <a:outerShdw blurRad="38100" dist="19050" dir="2700000" algn="tl" rotWithShape="0">
                    <a:schemeClr val="dk1">
                      <a:alpha val="40000"/>
                    </a:schemeClr>
                  </a:outerShdw>
                </a:effectLst>
              </a:rPr>
              <a:t>Hasil analisis Energi Operasional</a:t>
            </a:r>
          </a:p>
          <a:p>
            <a:pPr marL="285750" indent="-285750">
              <a:buFont typeface="Arial" panose="020B0604020202020204" pitchFamily="34" charset="0"/>
              <a:buChar char="•"/>
            </a:pPr>
            <a:r>
              <a:rPr lang="en-US" sz="1300" smtClean="0">
                <a:ln w="0"/>
                <a:solidFill>
                  <a:schemeClr val="tx1"/>
                </a:solidFill>
                <a:effectLst>
                  <a:outerShdw blurRad="38100" dist="19050" dir="2700000" algn="tl" rotWithShape="0">
                    <a:schemeClr val="dk1">
                      <a:alpha val="40000"/>
                    </a:schemeClr>
                  </a:outerShdw>
                </a:effectLst>
              </a:rPr>
              <a:t>Hasil analisis emisi karbon</a:t>
            </a:r>
          </a:p>
          <a:p>
            <a:pPr marL="285750" indent="-285750">
              <a:buFont typeface="Arial" panose="020B0604020202020204" pitchFamily="34" charset="0"/>
              <a:buChar char="•"/>
            </a:pPr>
            <a:r>
              <a:rPr lang="en-US" sz="1300" smtClean="0">
                <a:ln w="0"/>
                <a:solidFill>
                  <a:schemeClr val="tx1"/>
                </a:solidFill>
                <a:effectLst>
                  <a:outerShdw blurRad="38100" dist="19050" dir="2700000" algn="tl" rotWithShape="0">
                    <a:schemeClr val="dk1">
                      <a:alpha val="40000"/>
                    </a:schemeClr>
                  </a:outerShdw>
                </a:effectLst>
              </a:rPr>
              <a:t>Dokumentasi database berupa screen capture (material, data lokasi matahari, komponen, proses, dan hasil)</a:t>
            </a:r>
            <a:endParaRPr lang="en-US" sz="1300">
              <a:ln w="0"/>
              <a:solidFill>
                <a:schemeClr val="tx1"/>
              </a:solidFill>
              <a:effectLst>
                <a:outerShdw blurRad="38100" dist="19050" dir="2700000" algn="tl" rotWithShape="0">
                  <a:schemeClr val="dk1">
                    <a:alpha val="40000"/>
                  </a:schemeClr>
                </a:outerShdw>
              </a:effectLst>
            </a:endParaRPr>
          </a:p>
        </p:txBody>
      </p:sp>
      <p:sp>
        <p:nvSpPr>
          <p:cNvPr id="20" name="Right Arrow 19"/>
          <p:cNvSpPr/>
          <p:nvPr/>
        </p:nvSpPr>
        <p:spPr>
          <a:xfrm>
            <a:off x="9133428" y="2632979"/>
            <a:ext cx="655007" cy="44413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550325" y="3812895"/>
            <a:ext cx="1574470" cy="369332"/>
          </a:xfrm>
          <a:prstGeom prst="rect">
            <a:avLst/>
          </a:prstGeom>
          <a:noFill/>
        </p:spPr>
        <p:txBody>
          <a:bodyPr wrap="none" rtlCol="0">
            <a:spAutoFit/>
          </a:bodyPr>
          <a:lstStyle/>
          <a:p>
            <a:r>
              <a:rPr lang="en-US" smtClean="0"/>
              <a:t>Input langsung</a:t>
            </a:r>
            <a:endParaRPr lang="en-US"/>
          </a:p>
        </p:txBody>
      </p:sp>
      <p:sp>
        <p:nvSpPr>
          <p:cNvPr id="22" name="TextBox 21"/>
          <p:cNvSpPr txBox="1"/>
          <p:nvPr/>
        </p:nvSpPr>
        <p:spPr>
          <a:xfrm>
            <a:off x="104516" y="6200688"/>
            <a:ext cx="6259662" cy="646331"/>
          </a:xfrm>
          <a:prstGeom prst="rect">
            <a:avLst/>
          </a:prstGeom>
          <a:noFill/>
        </p:spPr>
        <p:txBody>
          <a:bodyPr wrap="none" rtlCol="0">
            <a:spAutoFit/>
          </a:bodyPr>
          <a:lstStyle/>
          <a:p>
            <a:r>
              <a:rPr lang="en-US" b="1" smtClean="0"/>
              <a:t>Model Alur kerja (Workflow) untuk Pemanfaatan BIM</a:t>
            </a:r>
          </a:p>
          <a:p>
            <a:r>
              <a:rPr lang="en-US" b="1" smtClean="0"/>
              <a:t>dalam perencanaan apartemen rendah energi dan emisi karbon</a:t>
            </a:r>
            <a:endParaRPr lang="en-US" b="1"/>
          </a:p>
        </p:txBody>
      </p:sp>
    </p:spTree>
    <p:extLst>
      <p:ext uri="{BB962C8B-B14F-4D97-AF65-F5344CB8AC3E}">
        <p14:creationId xmlns:p14="http://schemas.microsoft.com/office/powerpoint/2010/main" val="32800661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Langkah Penyusunan Data BIM 6D Sebagai bagian dalam BIM Execution Planning</a:t>
            </a:r>
            <a:endParaRPr lang="en-US"/>
          </a:p>
        </p:txBody>
      </p:sp>
      <p:sp>
        <p:nvSpPr>
          <p:cNvPr id="4" name="TextBox 3"/>
          <p:cNvSpPr txBox="1"/>
          <p:nvPr/>
        </p:nvSpPr>
        <p:spPr>
          <a:xfrm>
            <a:off x="378823" y="1580606"/>
            <a:ext cx="2926080" cy="5262979"/>
          </a:xfrm>
          <a:prstGeom prst="rect">
            <a:avLst/>
          </a:prstGeom>
          <a:noFill/>
        </p:spPr>
        <p:txBody>
          <a:bodyPr wrap="square" rtlCol="0">
            <a:spAutoFit/>
          </a:bodyPr>
          <a:lstStyle/>
          <a:p>
            <a:pPr marL="342900" lvl="0" indent="-342900">
              <a:buFont typeface="+mj-lt"/>
              <a:buAutoNum type="arabicPeriod"/>
            </a:pPr>
            <a:r>
              <a:rPr lang="en-US" sz="2400" smtClean="0"/>
              <a:t>Data </a:t>
            </a:r>
            <a:r>
              <a:rPr lang="en-US" sz="2400"/>
              <a:t>input dan pengembangan LOD BIM model</a:t>
            </a:r>
          </a:p>
          <a:p>
            <a:pPr marL="342900" indent="-342900">
              <a:buFont typeface="+mj-lt"/>
              <a:buAutoNum type="arabicPeriod"/>
            </a:pPr>
            <a:r>
              <a:rPr lang="en-US" sz="2400" smtClean="0"/>
              <a:t>Penyusunan Langkah Interoperability</a:t>
            </a:r>
          </a:p>
          <a:p>
            <a:pPr marL="342900" lvl="0" indent="-342900">
              <a:buFont typeface="+mj-lt"/>
              <a:buAutoNum type="arabicPeriod"/>
            </a:pPr>
            <a:r>
              <a:rPr lang="en-US" sz="2400" smtClean="0"/>
              <a:t>Penyusunan </a:t>
            </a:r>
            <a:r>
              <a:rPr lang="en-US" sz="2400"/>
              <a:t>Data Informasi Energi dan Emisi Karbon Bangunan sebagai bagian dari rumusan informasi model BIM 6D</a:t>
            </a:r>
          </a:p>
          <a:p>
            <a:pPr marL="342900" indent="-342900">
              <a:buFont typeface="+mj-lt"/>
              <a:buAutoNum type="arabicPeriod"/>
            </a:pPr>
            <a:endParaRPr lang="en-US" sz="2400"/>
          </a:p>
        </p:txBody>
      </p:sp>
      <p:graphicFrame>
        <p:nvGraphicFramePr>
          <p:cNvPr id="5" name="Table 4"/>
          <p:cNvGraphicFramePr>
            <a:graphicFrameLocks noGrp="1"/>
          </p:cNvGraphicFramePr>
          <p:nvPr>
            <p:extLst/>
          </p:nvPr>
        </p:nvGraphicFramePr>
        <p:xfrm>
          <a:off x="6443163" y="1690688"/>
          <a:ext cx="5236210" cy="2700528"/>
        </p:xfrm>
        <a:graphic>
          <a:graphicData uri="http://schemas.openxmlformats.org/drawingml/2006/table">
            <a:tbl>
              <a:tblPr firstRow="1" bandRow="1">
                <a:tableStyleId>{5C22544A-7EE6-4342-B048-85BDC9FD1C3A}</a:tableStyleId>
              </a:tblPr>
              <a:tblGrid>
                <a:gridCol w="1822450">
                  <a:extLst>
                    <a:ext uri="{9D8B030D-6E8A-4147-A177-3AD203B41FA5}">
                      <a16:colId xmlns:a16="http://schemas.microsoft.com/office/drawing/2014/main" val="4271869608"/>
                    </a:ext>
                  </a:extLst>
                </a:gridCol>
                <a:gridCol w="1807210">
                  <a:extLst>
                    <a:ext uri="{9D8B030D-6E8A-4147-A177-3AD203B41FA5}">
                      <a16:colId xmlns:a16="http://schemas.microsoft.com/office/drawing/2014/main" val="797239097"/>
                    </a:ext>
                  </a:extLst>
                </a:gridCol>
                <a:gridCol w="1606550">
                  <a:extLst>
                    <a:ext uri="{9D8B030D-6E8A-4147-A177-3AD203B41FA5}">
                      <a16:colId xmlns:a16="http://schemas.microsoft.com/office/drawing/2014/main" val="98946505"/>
                    </a:ext>
                  </a:extLst>
                </a:gridCol>
              </a:tblGrid>
              <a:tr h="137160">
                <a:tc>
                  <a:txBody>
                    <a:bodyPr/>
                    <a:lstStyle/>
                    <a:p>
                      <a:pPr marL="0" marR="0" algn="ctr">
                        <a:lnSpc>
                          <a:spcPct val="107000"/>
                        </a:lnSpc>
                        <a:spcBef>
                          <a:spcPts val="0"/>
                        </a:spcBef>
                        <a:spcAft>
                          <a:spcPts val="0"/>
                        </a:spcAft>
                      </a:pPr>
                      <a:r>
                        <a:rPr lang="en-US" sz="1000">
                          <a:effectLst/>
                        </a:rPr>
                        <a:t>Pengembangan Level of Detail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000">
                          <a:effectLst/>
                        </a:rPr>
                        <a:t>Data yang dikumpulkan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000">
                          <a:effectLst/>
                        </a:rPr>
                        <a:t>Fungsi Simulasi/Kalkulasi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98487207"/>
                  </a:ext>
                </a:extLst>
              </a:tr>
              <a:tr h="0">
                <a:tc rowSpan="4">
                  <a:txBody>
                    <a:bodyPr/>
                    <a:lstStyle/>
                    <a:p>
                      <a:pPr marL="0" marR="0" algn="ctr">
                        <a:lnSpc>
                          <a:spcPct val="107000"/>
                        </a:lnSpc>
                        <a:spcBef>
                          <a:spcPts val="0"/>
                        </a:spcBef>
                        <a:spcAft>
                          <a:spcPts val="0"/>
                        </a:spcAft>
                      </a:pPr>
                      <a:r>
                        <a:rPr lang="en-US" sz="1000">
                          <a:effectLst/>
                        </a:rPr>
                        <a:t>LOD 200-300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0"/>
                        </a:spcAft>
                      </a:pPr>
                      <a:r>
                        <a:rPr lang="en-US" sz="1000">
                          <a:effectLst/>
                        </a:rPr>
                        <a:t>Material Properties: Mechanical, Thermal Properties, dan input data intensitas energi, faktor emisi, dan intensitas harga material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000">
                          <a:effectLst/>
                        </a:rPr>
                        <a:t>Kalkulasi embodied energy material dan emisi karbon material; Simulasi solar radiation dan energi operasional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3629326"/>
                  </a:ext>
                </a:extLst>
              </a:tr>
              <a:tr h="0">
                <a:tc vMerge="1">
                  <a:txBody>
                    <a:bodyPr/>
                    <a:lstStyle/>
                    <a:p>
                      <a:endParaRPr lang="en-US"/>
                    </a:p>
                  </a:txBody>
                  <a:tcPr/>
                </a:tc>
                <a:tc>
                  <a:txBody>
                    <a:bodyPr/>
                    <a:lstStyle/>
                    <a:p>
                      <a:pPr marL="0" marR="0" algn="ctr">
                        <a:lnSpc>
                          <a:spcPct val="107000"/>
                        </a:lnSpc>
                        <a:spcBef>
                          <a:spcPts val="0"/>
                        </a:spcBef>
                        <a:spcAft>
                          <a:spcPts val="0"/>
                        </a:spcAft>
                      </a:pPr>
                      <a:r>
                        <a:rPr lang="en-US" sz="1000">
                          <a:effectLst/>
                        </a:rPr>
                        <a:t>Data Lokasi: koordinat dan stasiun Cuaca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000">
                          <a:effectLst/>
                        </a:rPr>
                        <a:t>Simulasi solar radiation dan energi operasional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98117467"/>
                  </a:ext>
                </a:extLst>
              </a:tr>
              <a:tr h="0">
                <a:tc vMerge="1">
                  <a:txBody>
                    <a:bodyPr/>
                    <a:lstStyle/>
                    <a:p>
                      <a:endParaRPr lang="en-US"/>
                    </a:p>
                  </a:txBody>
                  <a:tcPr/>
                </a:tc>
                <a:tc>
                  <a:txBody>
                    <a:bodyPr/>
                    <a:lstStyle/>
                    <a:p>
                      <a:pPr marL="0" marR="0" algn="ctr">
                        <a:lnSpc>
                          <a:spcPct val="107000"/>
                        </a:lnSpc>
                        <a:spcBef>
                          <a:spcPts val="0"/>
                        </a:spcBef>
                        <a:spcAft>
                          <a:spcPts val="0"/>
                        </a:spcAft>
                      </a:pPr>
                      <a:r>
                        <a:rPr lang="en-US" sz="1000">
                          <a:effectLst/>
                        </a:rPr>
                        <a:t>Jenis Komponen Bangunan: Dinding, pintu jendela, lantai, Listrik, MEP, dsb.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000">
                          <a:effectLst/>
                        </a:rPr>
                        <a:t>Kalkulasi embodied energy material dan emisi karbon material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96010783"/>
                  </a:ext>
                </a:extLst>
              </a:tr>
              <a:tr h="0">
                <a:tc vMerge="1">
                  <a:txBody>
                    <a:bodyPr/>
                    <a:lstStyle/>
                    <a:p>
                      <a:endParaRPr lang="en-US"/>
                    </a:p>
                  </a:txBody>
                  <a:tcPr/>
                </a:tc>
                <a:tc>
                  <a:txBody>
                    <a:bodyPr/>
                    <a:lstStyle/>
                    <a:p>
                      <a:pPr marL="0" marR="0" algn="ctr">
                        <a:lnSpc>
                          <a:spcPct val="107000"/>
                        </a:lnSpc>
                        <a:spcBef>
                          <a:spcPts val="0"/>
                        </a:spcBef>
                        <a:spcAft>
                          <a:spcPts val="0"/>
                        </a:spcAft>
                      </a:pPr>
                      <a:r>
                        <a:rPr lang="en-US" sz="1000">
                          <a:effectLst/>
                        </a:rPr>
                        <a:t>Karakteristik desain: Panjang, lebar, volume, dst.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1000">
                          <a:effectLst/>
                        </a:rPr>
                        <a:t>Kalkulasi embodied energy material dan emisi karbon material; Simulasi solar radiation dan energi operasional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82349885"/>
                  </a:ext>
                </a:extLst>
              </a:tr>
            </a:tbl>
          </a:graphicData>
        </a:graphic>
      </p:graphicFrame>
      <p:pic>
        <p:nvPicPr>
          <p:cNvPr id="614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0500" y="4721734"/>
            <a:ext cx="21431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163" y="4731259"/>
            <a:ext cx="3019425" cy="1724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219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0" y="3914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p:cNvGraphicFramePr>
            <a:graphicFrameLocks noGrp="1"/>
          </p:cNvGraphicFramePr>
          <p:nvPr>
            <p:extLst/>
          </p:nvPr>
        </p:nvGraphicFramePr>
        <p:xfrm>
          <a:off x="3375648" y="1788286"/>
          <a:ext cx="2797505" cy="4546975"/>
        </p:xfrm>
        <a:graphic>
          <a:graphicData uri="http://schemas.openxmlformats.org/drawingml/2006/table">
            <a:tbl>
              <a:tblPr>
                <a:tableStyleId>{5C22544A-7EE6-4342-B048-85BDC9FD1C3A}</a:tableStyleId>
              </a:tblPr>
              <a:tblGrid>
                <a:gridCol w="222624">
                  <a:extLst>
                    <a:ext uri="{9D8B030D-6E8A-4147-A177-3AD203B41FA5}">
                      <a16:colId xmlns:a16="http://schemas.microsoft.com/office/drawing/2014/main" val="3052263680"/>
                    </a:ext>
                  </a:extLst>
                </a:gridCol>
                <a:gridCol w="1642379">
                  <a:extLst>
                    <a:ext uri="{9D8B030D-6E8A-4147-A177-3AD203B41FA5}">
                      <a16:colId xmlns:a16="http://schemas.microsoft.com/office/drawing/2014/main" val="609156965"/>
                    </a:ext>
                  </a:extLst>
                </a:gridCol>
                <a:gridCol w="932502">
                  <a:extLst>
                    <a:ext uri="{9D8B030D-6E8A-4147-A177-3AD203B41FA5}">
                      <a16:colId xmlns:a16="http://schemas.microsoft.com/office/drawing/2014/main" val="3333369873"/>
                    </a:ext>
                  </a:extLst>
                </a:gridCol>
              </a:tblGrid>
              <a:tr h="125174">
                <a:tc>
                  <a:txBody>
                    <a:bodyPr/>
                    <a:lstStyle/>
                    <a:p>
                      <a:pPr marL="0" marR="0" algn="ctr">
                        <a:lnSpc>
                          <a:spcPct val="107000"/>
                        </a:lnSpc>
                        <a:spcBef>
                          <a:spcPts val="0"/>
                        </a:spcBef>
                        <a:spcAft>
                          <a:spcPts val="0"/>
                        </a:spcAft>
                      </a:pPr>
                      <a:r>
                        <a:rPr lang="en-US" sz="700">
                          <a:effectLst/>
                        </a:rPr>
                        <a:t>No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700">
                          <a:effectLst/>
                        </a:rPr>
                        <a:t>Kriteria Rancangan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tc>
                  <a:txBody>
                    <a:bodyPr/>
                    <a:lstStyle/>
                    <a:p>
                      <a:pPr marL="0" marR="0" algn="ctr">
                        <a:lnSpc>
                          <a:spcPct val="107000"/>
                        </a:lnSpc>
                        <a:spcBef>
                          <a:spcPts val="0"/>
                        </a:spcBef>
                        <a:spcAft>
                          <a:spcPts val="0"/>
                        </a:spcAft>
                      </a:pPr>
                      <a:r>
                        <a:rPr lang="en-US" sz="700">
                          <a:effectLst/>
                        </a:rPr>
                        <a:t>Penjelasan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extLst>
                  <a:ext uri="{0D108BD9-81ED-4DB2-BD59-A6C34878D82A}">
                    <a16:rowId xmlns:a16="http://schemas.microsoft.com/office/drawing/2014/main" val="2725968310"/>
                  </a:ext>
                </a:extLst>
              </a:tr>
              <a:tr h="222036">
                <a:tc>
                  <a:txBody>
                    <a:bodyPr/>
                    <a:lstStyle/>
                    <a:p>
                      <a:pPr marL="0" marR="0" algn="ctr">
                        <a:lnSpc>
                          <a:spcPct val="107000"/>
                        </a:lnSpc>
                        <a:spcBef>
                          <a:spcPts val="0"/>
                        </a:spcBef>
                        <a:spcAft>
                          <a:spcPts val="0"/>
                        </a:spcAft>
                      </a:pPr>
                      <a:r>
                        <a:rPr lang="en-US" sz="700">
                          <a:effectLst/>
                        </a:rPr>
                        <a:t>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700">
                          <a:effectLst/>
                        </a:rPr>
                        <a:t>Orientasi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tc>
                  <a:txBody>
                    <a:bodyPr/>
                    <a:lstStyle/>
                    <a:p>
                      <a:pPr marL="0" marR="0" algn="ctr">
                        <a:lnSpc>
                          <a:spcPct val="107000"/>
                        </a:lnSpc>
                        <a:spcBef>
                          <a:spcPts val="0"/>
                        </a:spcBef>
                        <a:spcAft>
                          <a:spcPts val="0"/>
                        </a:spcAft>
                      </a:pPr>
                      <a:r>
                        <a:rPr lang="en-US" sz="700">
                          <a:effectLst/>
                        </a:rPr>
                        <a:t>Utara-Selatan</a:t>
                      </a:r>
                    </a:p>
                    <a:p>
                      <a:pPr marL="0" marR="0" algn="ctr">
                        <a:lnSpc>
                          <a:spcPct val="107000"/>
                        </a:lnSpc>
                        <a:spcBef>
                          <a:spcPts val="0"/>
                        </a:spcBef>
                        <a:spcAft>
                          <a:spcPts val="0"/>
                        </a:spcAft>
                      </a:pPr>
                      <a:r>
                        <a:rPr lang="en-US" sz="700">
                          <a:effectLst/>
                        </a:rPr>
                        <a:t>15 derajat ke arah Timur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extLst>
                  <a:ext uri="{0D108BD9-81ED-4DB2-BD59-A6C34878D82A}">
                    <a16:rowId xmlns:a16="http://schemas.microsoft.com/office/drawing/2014/main" val="2008144584"/>
                  </a:ext>
                </a:extLst>
              </a:tr>
              <a:tr h="125174">
                <a:tc>
                  <a:txBody>
                    <a:bodyPr/>
                    <a:lstStyle/>
                    <a:p>
                      <a:pPr marL="0" marR="0" algn="ctr">
                        <a:lnSpc>
                          <a:spcPct val="107000"/>
                        </a:lnSpc>
                        <a:spcBef>
                          <a:spcPts val="0"/>
                        </a:spcBef>
                        <a:spcAft>
                          <a:spcPts val="0"/>
                        </a:spcAft>
                      </a:pPr>
                      <a:r>
                        <a:rPr lang="en-US" sz="700">
                          <a:effectLst/>
                        </a:rPr>
                        <a:t>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700">
                          <a:effectLst/>
                        </a:rPr>
                        <a:t>Bentuk Bangunan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tc>
                  <a:txBody>
                    <a:bodyPr/>
                    <a:lstStyle/>
                    <a:p>
                      <a:pPr marL="0" marR="0" algn="ctr">
                        <a:lnSpc>
                          <a:spcPct val="107000"/>
                        </a:lnSpc>
                        <a:spcBef>
                          <a:spcPts val="0"/>
                        </a:spcBef>
                        <a:spcAft>
                          <a:spcPts val="0"/>
                        </a:spcAft>
                      </a:pPr>
                      <a:r>
                        <a:rPr lang="en-US" sz="700">
                          <a:effectLst/>
                        </a:rPr>
                        <a:t>O (Center Core)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extLst>
                  <a:ext uri="{0D108BD9-81ED-4DB2-BD59-A6C34878D82A}">
                    <a16:rowId xmlns:a16="http://schemas.microsoft.com/office/drawing/2014/main" val="2964318861"/>
                  </a:ext>
                </a:extLst>
              </a:tr>
              <a:tr h="437772">
                <a:tc>
                  <a:txBody>
                    <a:bodyPr/>
                    <a:lstStyle/>
                    <a:p>
                      <a:pPr marL="0" marR="0" algn="ctr">
                        <a:lnSpc>
                          <a:spcPct val="107000"/>
                        </a:lnSpc>
                        <a:spcBef>
                          <a:spcPts val="0"/>
                        </a:spcBef>
                        <a:spcAft>
                          <a:spcPts val="0"/>
                        </a:spcAft>
                      </a:pPr>
                      <a:r>
                        <a:rPr lang="en-US" sz="700">
                          <a:effectLst/>
                        </a:rPr>
                        <a:t>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700">
                          <a:effectLst/>
                        </a:rPr>
                        <a:t>Spesifikasi Bentuk Fasad dan shading device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tc>
                  <a:txBody>
                    <a:bodyPr/>
                    <a:lstStyle/>
                    <a:p>
                      <a:pPr marL="0" marR="0" algn="ctr">
                        <a:lnSpc>
                          <a:spcPct val="107000"/>
                        </a:lnSpc>
                        <a:spcBef>
                          <a:spcPts val="0"/>
                        </a:spcBef>
                        <a:spcAft>
                          <a:spcPts val="0"/>
                        </a:spcAft>
                      </a:pPr>
                      <a:r>
                        <a:rPr lang="en-US" sz="700">
                          <a:effectLst/>
                        </a:rPr>
                        <a:t>Dinding Insulasi</a:t>
                      </a:r>
                    </a:p>
                    <a:p>
                      <a:pPr marL="0" marR="0" algn="ctr">
                        <a:lnSpc>
                          <a:spcPct val="107000"/>
                        </a:lnSpc>
                        <a:spcBef>
                          <a:spcPts val="0"/>
                        </a:spcBef>
                        <a:spcAft>
                          <a:spcPts val="0"/>
                        </a:spcAft>
                      </a:pPr>
                      <a:r>
                        <a:rPr lang="en-US" sz="700">
                          <a:effectLst/>
                        </a:rPr>
                        <a:t>Shading device Egg Crate</a:t>
                      </a:r>
                    </a:p>
                    <a:p>
                      <a:pPr marL="0" marR="0" algn="ctr">
                        <a:lnSpc>
                          <a:spcPct val="107000"/>
                        </a:lnSpc>
                        <a:spcBef>
                          <a:spcPts val="0"/>
                        </a:spcBef>
                        <a:spcAft>
                          <a:spcPts val="0"/>
                        </a:spcAft>
                      </a:pPr>
                      <a:r>
                        <a:rPr lang="en-US" sz="700">
                          <a:effectLst/>
                        </a:rPr>
                        <a:t>Balkon</a:t>
                      </a:r>
                    </a:p>
                    <a:p>
                      <a:pPr marL="0" marR="0" algn="ctr">
                        <a:lnSpc>
                          <a:spcPct val="107000"/>
                        </a:lnSpc>
                        <a:spcBef>
                          <a:spcPts val="0"/>
                        </a:spcBef>
                        <a:spcAft>
                          <a:spcPts val="0"/>
                        </a:spcAft>
                      </a:pPr>
                      <a:r>
                        <a:rPr lang="en-US" sz="700">
                          <a:effectLst/>
                        </a:rPr>
                        <a:t>Topi Beton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extLst>
                  <a:ext uri="{0D108BD9-81ED-4DB2-BD59-A6C34878D82A}">
                    <a16:rowId xmlns:a16="http://schemas.microsoft.com/office/drawing/2014/main" val="1523314285"/>
                  </a:ext>
                </a:extLst>
              </a:tr>
              <a:tr h="329904">
                <a:tc>
                  <a:txBody>
                    <a:bodyPr/>
                    <a:lstStyle/>
                    <a:p>
                      <a:pPr marL="0" marR="0" algn="ctr">
                        <a:lnSpc>
                          <a:spcPct val="107000"/>
                        </a:lnSpc>
                        <a:spcBef>
                          <a:spcPts val="0"/>
                        </a:spcBef>
                        <a:spcAft>
                          <a:spcPts val="0"/>
                        </a:spcAft>
                      </a:pPr>
                      <a:r>
                        <a:rPr lang="en-US" sz="700">
                          <a:effectLst/>
                        </a:rPr>
                        <a:t>4</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700">
                          <a:effectLst/>
                        </a:rPr>
                        <a:t>WWR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tc>
                  <a:txBody>
                    <a:bodyPr/>
                    <a:lstStyle/>
                    <a:p>
                      <a:pPr marL="0" marR="0" algn="ctr">
                        <a:lnSpc>
                          <a:spcPct val="107000"/>
                        </a:lnSpc>
                        <a:spcBef>
                          <a:spcPts val="0"/>
                        </a:spcBef>
                        <a:spcAft>
                          <a:spcPts val="0"/>
                        </a:spcAft>
                      </a:pPr>
                      <a:r>
                        <a:rPr lang="en-US" sz="700">
                          <a:effectLst/>
                        </a:rPr>
                        <a:t>Barat-Timur: 0.15%</a:t>
                      </a:r>
                    </a:p>
                    <a:p>
                      <a:pPr marL="0" marR="0" algn="ctr">
                        <a:lnSpc>
                          <a:spcPct val="107000"/>
                        </a:lnSpc>
                        <a:spcBef>
                          <a:spcPts val="0"/>
                        </a:spcBef>
                        <a:spcAft>
                          <a:spcPts val="0"/>
                        </a:spcAft>
                      </a:pPr>
                      <a:r>
                        <a:rPr lang="en-US" sz="700">
                          <a:effectLst/>
                        </a:rPr>
                        <a:t>Utara: 19%</a:t>
                      </a:r>
                    </a:p>
                    <a:p>
                      <a:pPr marL="0" marR="0" algn="ctr">
                        <a:lnSpc>
                          <a:spcPct val="107000"/>
                        </a:lnSpc>
                        <a:spcBef>
                          <a:spcPts val="0"/>
                        </a:spcBef>
                        <a:spcAft>
                          <a:spcPts val="0"/>
                        </a:spcAft>
                      </a:pPr>
                      <a:r>
                        <a:rPr lang="en-US" sz="700">
                          <a:effectLst/>
                        </a:rPr>
                        <a:t>Selatan: 20%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extLst>
                  <a:ext uri="{0D108BD9-81ED-4DB2-BD59-A6C34878D82A}">
                    <a16:rowId xmlns:a16="http://schemas.microsoft.com/office/drawing/2014/main" val="3881437894"/>
                  </a:ext>
                </a:extLst>
              </a:tr>
              <a:tr h="249927">
                <a:tc>
                  <a:txBody>
                    <a:bodyPr/>
                    <a:lstStyle/>
                    <a:p>
                      <a:pPr marL="0" marR="0" algn="ctr">
                        <a:lnSpc>
                          <a:spcPct val="107000"/>
                        </a:lnSpc>
                        <a:spcBef>
                          <a:spcPts val="0"/>
                        </a:spcBef>
                        <a:spcAft>
                          <a:spcPts val="0"/>
                        </a:spcAft>
                      </a:pPr>
                      <a:r>
                        <a:rPr lang="en-US" sz="700">
                          <a:effectLst/>
                        </a:rPr>
                        <a:t>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700">
                          <a:effectLst/>
                        </a:rPr>
                        <a:t>Jenis Layout (Open-Closed Layout)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tc>
                  <a:txBody>
                    <a:bodyPr/>
                    <a:lstStyle/>
                    <a:p>
                      <a:pPr marL="0" marR="0" algn="ctr">
                        <a:lnSpc>
                          <a:spcPct val="107000"/>
                        </a:lnSpc>
                        <a:spcBef>
                          <a:spcPts val="0"/>
                        </a:spcBef>
                        <a:spcAft>
                          <a:spcPts val="0"/>
                        </a:spcAft>
                      </a:pPr>
                      <a:r>
                        <a:rPr lang="en-US" sz="700">
                          <a:effectLst/>
                        </a:rPr>
                        <a:t>Open dan Closed Layout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extLst>
                  <a:ext uri="{0D108BD9-81ED-4DB2-BD59-A6C34878D82A}">
                    <a16:rowId xmlns:a16="http://schemas.microsoft.com/office/drawing/2014/main" val="358375814"/>
                  </a:ext>
                </a:extLst>
              </a:tr>
              <a:tr h="329904">
                <a:tc>
                  <a:txBody>
                    <a:bodyPr/>
                    <a:lstStyle/>
                    <a:p>
                      <a:pPr marL="0" marR="0" algn="ctr">
                        <a:lnSpc>
                          <a:spcPct val="107000"/>
                        </a:lnSpc>
                        <a:spcBef>
                          <a:spcPts val="0"/>
                        </a:spcBef>
                        <a:spcAft>
                          <a:spcPts val="0"/>
                        </a:spcAft>
                      </a:pPr>
                      <a:r>
                        <a:rPr lang="en-US" sz="700">
                          <a:effectLst/>
                        </a:rPr>
                        <a:t>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700">
                          <a:effectLst/>
                        </a:rPr>
                        <a:t>Building Ratio</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tc>
                  <a:txBody>
                    <a:bodyPr/>
                    <a:lstStyle/>
                    <a:p>
                      <a:pPr marL="0" marR="0" algn="ctr">
                        <a:lnSpc>
                          <a:spcPct val="107000"/>
                        </a:lnSpc>
                        <a:spcBef>
                          <a:spcPts val="0"/>
                        </a:spcBef>
                        <a:spcAft>
                          <a:spcPts val="0"/>
                        </a:spcAft>
                      </a:pPr>
                      <a:r>
                        <a:rPr lang="en-US" sz="700">
                          <a:effectLst/>
                        </a:rPr>
                        <a:t>p:l:t</a:t>
                      </a:r>
                    </a:p>
                    <a:p>
                      <a:pPr marL="0" marR="0" algn="ctr">
                        <a:lnSpc>
                          <a:spcPct val="107000"/>
                        </a:lnSpc>
                        <a:spcBef>
                          <a:spcPts val="0"/>
                        </a:spcBef>
                        <a:spcAft>
                          <a:spcPts val="0"/>
                        </a:spcAft>
                      </a:pPr>
                      <a:r>
                        <a:rPr lang="en-US" sz="700">
                          <a:effectLst/>
                        </a:rPr>
                        <a:t>1.05:1.2:1.02</a:t>
                      </a:r>
                    </a:p>
                    <a:p>
                      <a:pPr marL="0" marR="0" algn="ctr">
                        <a:lnSpc>
                          <a:spcPct val="107000"/>
                        </a:lnSpc>
                        <a:spcBef>
                          <a:spcPts val="0"/>
                        </a:spcBef>
                        <a:spcAft>
                          <a:spcPts val="0"/>
                        </a:spcAft>
                      </a:pPr>
                      <a:r>
                        <a:rPr lang="en-US" sz="700">
                          <a:effectLst/>
                        </a:rPr>
                        <a:t>Indeks: 0.85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extLst>
                  <a:ext uri="{0D108BD9-81ED-4DB2-BD59-A6C34878D82A}">
                    <a16:rowId xmlns:a16="http://schemas.microsoft.com/office/drawing/2014/main" val="1582928823"/>
                  </a:ext>
                </a:extLst>
              </a:tr>
              <a:tr h="226405">
                <a:tc>
                  <a:txBody>
                    <a:bodyPr/>
                    <a:lstStyle/>
                    <a:p>
                      <a:pPr marL="0" marR="0" algn="ctr">
                        <a:lnSpc>
                          <a:spcPct val="107000"/>
                        </a:lnSpc>
                        <a:spcBef>
                          <a:spcPts val="0"/>
                        </a:spcBef>
                        <a:spcAft>
                          <a:spcPts val="0"/>
                        </a:spcAft>
                      </a:pPr>
                      <a:r>
                        <a:rPr lang="en-US" sz="700">
                          <a:effectLst/>
                        </a:rPr>
                        <a:t>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700">
                          <a:effectLst/>
                        </a:rPr>
                        <a:t>Ketinggian Bangunan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tc>
                  <a:txBody>
                    <a:bodyPr/>
                    <a:lstStyle/>
                    <a:p>
                      <a:pPr marL="0" marR="0" algn="ctr">
                        <a:lnSpc>
                          <a:spcPct val="107000"/>
                        </a:lnSpc>
                        <a:spcBef>
                          <a:spcPts val="0"/>
                        </a:spcBef>
                        <a:spcAft>
                          <a:spcPts val="0"/>
                        </a:spcAft>
                      </a:pPr>
                      <a:r>
                        <a:rPr lang="en-US" sz="700">
                          <a:effectLst/>
                        </a:rPr>
                        <a:t>18.52 meter</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extLst>
                  <a:ext uri="{0D108BD9-81ED-4DB2-BD59-A6C34878D82A}">
                    <a16:rowId xmlns:a16="http://schemas.microsoft.com/office/drawing/2014/main" val="3617610229"/>
                  </a:ext>
                </a:extLst>
              </a:tr>
              <a:tr h="125174">
                <a:tc>
                  <a:txBody>
                    <a:bodyPr/>
                    <a:lstStyle/>
                    <a:p>
                      <a:pPr marL="0" marR="0" algn="ctr">
                        <a:lnSpc>
                          <a:spcPct val="107000"/>
                        </a:lnSpc>
                        <a:spcBef>
                          <a:spcPts val="0"/>
                        </a:spcBef>
                        <a:spcAft>
                          <a:spcPts val="0"/>
                        </a:spcAft>
                      </a:pPr>
                      <a:r>
                        <a:rPr lang="en-US" sz="700">
                          <a:effectLst/>
                        </a:rPr>
                        <a:t>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700">
                          <a:effectLst/>
                        </a:rPr>
                        <a:t>Jumlah Lantai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tc>
                  <a:txBody>
                    <a:bodyPr/>
                    <a:lstStyle/>
                    <a:p>
                      <a:pPr marL="0" marR="0" algn="ctr">
                        <a:lnSpc>
                          <a:spcPct val="107000"/>
                        </a:lnSpc>
                        <a:spcBef>
                          <a:spcPts val="0"/>
                        </a:spcBef>
                        <a:spcAft>
                          <a:spcPts val="0"/>
                        </a:spcAft>
                      </a:pPr>
                      <a:r>
                        <a:rPr lang="en-US" sz="700">
                          <a:effectLst/>
                        </a:rPr>
                        <a:t>5 Lantai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tc>
                <a:extLst>
                  <a:ext uri="{0D108BD9-81ED-4DB2-BD59-A6C34878D82A}">
                    <a16:rowId xmlns:a16="http://schemas.microsoft.com/office/drawing/2014/main" val="1032373774"/>
                  </a:ext>
                </a:extLst>
              </a:tr>
              <a:tr h="336037">
                <a:tc>
                  <a:txBody>
                    <a:bodyPr/>
                    <a:lstStyle/>
                    <a:p>
                      <a:pPr marL="0" marR="0" algn="ctr">
                        <a:lnSpc>
                          <a:spcPct val="107000"/>
                        </a:lnSpc>
                        <a:spcBef>
                          <a:spcPts val="0"/>
                        </a:spcBef>
                        <a:spcAft>
                          <a:spcPts val="0"/>
                        </a:spcAft>
                      </a:pPr>
                      <a:r>
                        <a:rPr lang="en-US" sz="700">
                          <a:effectLst/>
                        </a:rPr>
                        <a:t>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700">
                          <a:effectLst/>
                        </a:rPr>
                        <a:t>Penggunaan Sumber energi terbarukan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ctr"/>
                </a:tc>
                <a:tc>
                  <a:txBody>
                    <a:bodyPr/>
                    <a:lstStyle/>
                    <a:p>
                      <a:pPr marL="0" marR="0" algn="ctr">
                        <a:lnSpc>
                          <a:spcPct val="107000"/>
                        </a:lnSpc>
                        <a:spcBef>
                          <a:spcPts val="0"/>
                        </a:spcBef>
                        <a:spcAft>
                          <a:spcPts val="0"/>
                        </a:spcAft>
                      </a:pPr>
                      <a:r>
                        <a:rPr lang="en-US" sz="700">
                          <a:effectLst/>
                        </a:rPr>
                        <a:t>Solar PV</a:t>
                      </a:r>
                    </a:p>
                    <a:p>
                      <a:pPr marL="0" marR="0" algn="ctr">
                        <a:lnSpc>
                          <a:spcPct val="107000"/>
                        </a:lnSpc>
                        <a:spcBef>
                          <a:spcPts val="0"/>
                        </a:spcBef>
                        <a:spcAft>
                          <a:spcPts val="0"/>
                        </a:spcAft>
                      </a:pPr>
                      <a:r>
                        <a:rPr lang="en-US" sz="700">
                          <a:effectLst/>
                        </a:rPr>
                        <a:t>dengan luas atap: 1215 m2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ctr"/>
                </a:tc>
                <a:extLst>
                  <a:ext uri="{0D108BD9-81ED-4DB2-BD59-A6C34878D82A}">
                    <a16:rowId xmlns:a16="http://schemas.microsoft.com/office/drawing/2014/main" val="3820611299"/>
                  </a:ext>
                </a:extLst>
              </a:tr>
              <a:tr h="1189065">
                <a:tc>
                  <a:txBody>
                    <a:bodyPr/>
                    <a:lstStyle/>
                    <a:p>
                      <a:pPr marL="0" marR="0" algn="ctr">
                        <a:lnSpc>
                          <a:spcPct val="107000"/>
                        </a:lnSpc>
                        <a:spcBef>
                          <a:spcPts val="0"/>
                        </a:spcBef>
                        <a:spcAft>
                          <a:spcPts val="0"/>
                        </a:spcAft>
                      </a:pPr>
                      <a:r>
                        <a:rPr lang="en-US" sz="700">
                          <a:effectLst/>
                        </a:rPr>
                        <a:t>10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700">
                          <a:effectLst/>
                        </a:rPr>
                        <a:t>Spesifikasi material arsitektural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520" marR="2520" marT="2520" marB="0" anchor="b"/>
                </a:tc>
                <a:tc>
                  <a:txBody>
                    <a:bodyPr/>
                    <a:lstStyle/>
                    <a:p>
                      <a:pPr marL="0" marR="0" algn="ctr">
                        <a:lnSpc>
                          <a:spcPct val="107000"/>
                        </a:lnSpc>
                        <a:spcBef>
                          <a:spcPts val="0"/>
                        </a:spcBef>
                        <a:spcAft>
                          <a:spcPts val="0"/>
                        </a:spcAft>
                      </a:pPr>
                      <a:r>
                        <a:rPr lang="en-US" sz="700">
                          <a:effectLst/>
                        </a:rPr>
                        <a:t>Fasad: Dinding sandwich dengan Insulasi, Shading device Topi Beton, Shading Device Egg-crate beton, Kaca Clear</a:t>
                      </a:r>
                    </a:p>
                    <a:p>
                      <a:pPr marL="0" marR="0" algn="ctr">
                        <a:lnSpc>
                          <a:spcPct val="107000"/>
                        </a:lnSpc>
                        <a:spcBef>
                          <a:spcPts val="0"/>
                        </a:spcBef>
                        <a:spcAft>
                          <a:spcPts val="0"/>
                        </a:spcAft>
                      </a:pPr>
                      <a:r>
                        <a:rPr lang="en-US" sz="700">
                          <a:effectLst/>
                        </a:rPr>
                        <a:t>Dinding: Sandwichpanel dengan Insulasi</a:t>
                      </a:r>
                    </a:p>
                    <a:p>
                      <a:pPr marL="0" marR="0" algn="ctr">
                        <a:lnSpc>
                          <a:spcPct val="107000"/>
                        </a:lnSpc>
                        <a:spcBef>
                          <a:spcPts val="0"/>
                        </a:spcBef>
                        <a:spcAft>
                          <a:spcPts val="0"/>
                        </a:spcAft>
                      </a:pPr>
                      <a:r>
                        <a:rPr lang="en-US" sz="700">
                          <a:effectLst/>
                        </a:rPr>
                        <a:t>Pintu Jendela: Alumunium, kaca clear</a:t>
                      </a:r>
                    </a:p>
                    <a:p>
                      <a:pPr marL="0" marR="0" algn="ctr">
                        <a:lnSpc>
                          <a:spcPct val="107000"/>
                        </a:lnSpc>
                        <a:spcBef>
                          <a:spcPts val="0"/>
                        </a:spcBef>
                        <a:spcAft>
                          <a:spcPts val="0"/>
                        </a:spcAft>
                      </a:pPr>
                      <a:r>
                        <a:rPr lang="en-US" sz="700">
                          <a:effectLst/>
                        </a:rPr>
                        <a:t>Lantai: Keramik</a:t>
                      </a:r>
                    </a:p>
                    <a:p>
                      <a:pPr marL="0" marR="0" algn="ctr">
                        <a:lnSpc>
                          <a:spcPct val="107000"/>
                        </a:lnSpc>
                        <a:spcBef>
                          <a:spcPts val="0"/>
                        </a:spcBef>
                        <a:spcAft>
                          <a:spcPts val="0"/>
                        </a:spcAft>
                      </a:pPr>
                      <a:r>
                        <a:rPr lang="en-US" sz="700">
                          <a:effectLst/>
                        </a:rPr>
                        <a:t>Plafond: Gypsum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520" marR="2520" marT="2520" marB="0" anchor="b"/>
                </a:tc>
                <a:extLst>
                  <a:ext uri="{0D108BD9-81ED-4DB2-BD59-A6C34878D82A}">
                    <a16:rowId xmlns:a16="http://schemas.microsoft.com/office/drawing/2014/main" val="527505587"/>
                  </a:ext>
                </a:extLst>
              </a:tr>
              <a:tr h="326124">
                <a:tc>
                  <a:txBody>
                    <a:bodyPr/>
                    <a:lstStyle/>
                    <a:p>
                      <a:pPr marL="0" marR="0" algn="ctr">
                        <a:lnSpc>
                          <a:spcPct val="107000"/>
                        </a:lnSpc>
                        <a:spcBef>
                          <a:spcPts val="0"/>
                        </a:spcBef>
                        <a:spcAft>
                          <a:spcPts val="0"/>
                        </a:spcAft>
                      </a:pPr>
                      <a:r>
                        <a:rPr lang="en-US" sz="700">
                          <a:effectLst/>
                        </a:rPr>
                        <a:t>11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700">
                          <a:effectLst/>
                        </a:rPr>
                        <a:t>Volume material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520" marR="2520" marT="2520" marB="0" anchor="b"/>
                </a:tc>
                <a:tc>
                  <a:txBody>
                    <a:bodyPr/>
                    <a:lstStyle/>
                    <a:p>
                      <a:pPr marL="0" marR="0" algn="ctr">
                        <a:lnSpc>
                          <a:spcPct val="107000"/>
                        </a:lnSpc>
                        <a:spcBef>
                          <a:spcPts val="0"/>
                        </a:spcBef>
                        <a:spcAft>
                          <a:spcPts val="0"/>
                        </a:spcAft>
                      </a:pPr>
                      <a:r>
                        <a:rPr lang="en-US" sz="700">
                          <a:effectLst/>
                        </a:rPr>
                        <a:t>Volume Fasad, Dinding, Pintu Jendela, Lantai, langit-langit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520" marR="2520" marT="2520" marB="0" anchor="b"/>
                </a:tc>
                <a:extLst>
                  <a:ext uri="{0D108BD9-81ED-4DB2-BD59-A6C34878D82A}">
                    <a16:rowId xmlns:a16="http://schemas.microsoft.com/office/drawing/2014/main" val="3337108673"/>
                  </a:ext>
                </a:extLst>
              </a:tr>
              <a:tr h="218256">
                <a:tc>
                  <a:txBody>
                    <a:bodyPr/>
                    <a:lstStyle/>
                    <a:p>
                      <a:pPr marL="0" marR="0" algn="ctr">
                        <a:lnSpc>
                          <a:spcPct val="107000"/>
                        </a:lnSpc>
                        <a:spcBef>
                          <a:spcPts val="0"/>
                        </a:spcBef>
                        <a:spcAft>
                          <a:spcPts val="0"/>
                        </a:spcAft>
                      </a:pPr>
                      <a:r>
                        <a:rPr lang="en-US" sz="700">
                          <a:effectLst/>
                        </a:rPr>
                        <a:t>12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700">
                          <a:effectLst/>
                        </a:rPr>
                        <a:t>Intensitas energi material dan Faktor Emisi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520" marR="2520" marT="2520" marB="0" anchor="b"/>
                </a:tc>
                <a:tc>
                  <a:txBody>
                    <a:bodyPr/>
                    <a:lstStyle/>
                    <a:p>
                      <a:pPr marL="0" marR="0" algn="ctr">
                        <a:lnSpc>
                          <a:spcPct val="107000"/>
                        </a:lnSpc>
                        <a:spcBef>
                          <a:spcPts val="0"/>
                        </a:spcBef>
                        <a:spcAft>
                          <a:spcPts val="0"/>
                        </a:spcAft>
                      </a:pPr>
                      <a:r>
                        <a:rPr lang="en-US" sz="700">
                          <a:effectLst/>
                        </a:rPr>
                        <a:t>Berdasarkan data I-O table (Ramadhan, 2019)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520" marR="2520" marT="2520" marB="0" anchor="b"/>
                </a:tc>
                <a:extLst>
                  <a:ext uri="{0D108BD9-81ED-4DB2-BD59-A6C34878D82A}">
                    <a16:rowId xmlns:a16="http://schemas.microsoft.com/office/drawing/2014/main" val="1077632150"/>
                  </a:ext>
                </a:extLst>
              </a:tr>
              <a:tr h="110388">
                <a:tc>
                  <a:txBody>
                    <a:bodyPr/>
                    <a:lstStyle/>
                    <a:p>
                      <a:pPr marL="0" marR="0" algn="ctr">
                        <a:lnSpc>
                          <a:spcPct val="107000"/>
                        </a:lnSpc>
                        <a:spcBef>
                          <a:spcPts val="0"/>
                        </a:spcBef>
                        <a:spcAft>
                          <a:spcPts val="0"/>
                        </a:spcAft>
                      </a:pPr>
                      <a:r>
                        <a:rPr lang="en-US" sz="700">
                          <a:effectLst/>
                        </a:rPr>
                        <a:t>13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en-US" sz="700">
                          <a:effectLst/>
                        </a:rPr>
                        <a:t>Intensitas Harga Material</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520" marR="2520" marT="2520" marB="0" anchor="b"/>
                </a:tc>
                <a:tc>
                  <a:txBody>
                    <a:bodyPr/>
                    <a:lstStyle/>
                    <a:p>
                      <a:pPr marL="0" marR="0" algn="ctr">
                        <a:lnSpc>
                          <a:spcPct val="107000"/>
                        </a:lnSpc>
                        <a:spcBef>
                          <a:spcPts val="0"/>
                        </a:spcBef>
                        <a:spcAft>
                          <a:spcPts val="0"/>
                        </a:spcAft>
                      </a:pPr>
                      <a:r>
                        <a:rPr lang="en-US" sz="700">
                          <a:effectLst/>
                        </a:rPr>
                        <a:t>Berdasarkan data AHSP</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2520" marR="2520" marT="2520" marB="0" anchor="b"/>
                </a:tc>
                <a:extLst>
                  <a:ext uri="{0D108BD9-81ED-4DB2-BD59-A6C34878D82A}">
                    <a16:rowId xmlns:a16="http://schemas.microsoft.com/office/drawing/2014/main" val="345836838"/>
                  </a:ext>
                </a:extLst>
              </a:tr>
            </a:tbl>
          </a:graphicData>
        </a:graphic>
      </p:graphicFrame>
      <p:sp>
        <p:nvSpPr>
          <p:cNvPr id="12" name="TextBox 11"/>
          <p:cNvSpPr txBox="1"/>
          <p:nvPr/>
        </p:nvSpPr>
        <p:spPr>
          <a:xfrm>
            <a:off x="3375648" y="6488668"/>
            <a:ext cx="1646220" cy="369332"/>
          </a:xfrm>
          <a:prstGeom prst="rect">
            <a:avLst/>
          </a:prstGeom>
          <a:noFill/>
        </p:spPr>
        <p:txBody>
          <a:bodyPr wrap="none" rtlCol="0">
            <a:spAutoFit/>
          </a:bodyPr>
          <a:lstStyle/>
          <a:p>
            <a:r>
              <a:rPr lang="en-US" b="1" smtClean="0"/>
              <a:t>Data Input LOD</a:t>
            </a:r>
            <a:endParaRPr lang="en-US" b="1"/>
          </a:p>
        </p:txBody>
      </p:sp>
    </p:spTree>
    <p:extLst>
      <p:ext uri="{BB962C8B-B14F-4D97-AF65-F5344CB8AC3E}">
        <p14:creationId xmlns:p14="http://schemas.microsoft.com/office/powerpoint/2010/main" val="39305198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07852" y="1507194"/>
          <a:ext cx="3315062" cy="3278858"/>
        </p:xfrm>
        <a:graphic>
          <a:graphicData uri="http://schemas.openxmlformats.org/drawingml/2006/table">
            <a:tbl>
              <a:tblPr firstRow="1" bandRow="1">
                <a:tableStyleId>{5C22544A-7EE6-4342-B048-85BDC9FD1C3A}</a:tableStyleId>
              </a:tblPr>
              <a:tblGrid>
                <a:gridCol w="3315062">
                  <a:extLst>
                    <a:ext uri="{9D8B030D-6E8A-4147-A177-3AD203B41FA5}">
                      <a16:colId xmlns:a16="http://schemas.microsoft.com/office/drawing/2014/main" val="1636865696"/>
                    </a:ext>
                  </a:extLst>
                </a:gridCol>
              </a:tblGrid>
              <a:tr h="448028">
                <a:tc>
                  <a:txBody>
                    <a:bodyPr/>
                    <a:lstStyle/>
                    <a:p>
                      <a:pPr marL="0" marR="0" algn="ctr">
                        <a:lnSpc>
                          <a:spcPct val="107000"/>
                        </a:lnSpc>
                        <a:spcBef>
                          <a:spcPts val="0"/>
                        </a:spcBef>
                        <a:spcAft>
                          <a:spcPts val="0"/>
                        </a:spcAft>
                      </a:pPr>
                      <a:r>
                        <a:rPr lang="en-US" sz="1400">
                          <a:effectLst/>
                        </a:rPr>
                        <a:t>Interoperability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06528497"/>
                  </a:ext>
                </a:extLst>
              </a:tr>
              <a:tr h="2525337">
                <a:tc>
                  <a:txBody>
                    <a:bodyPr/>
                    <a:lstStyle/>
                    <a:p>
                      <a:pPr marL="0" marR="0" algn="ctr">
                        <a:lnSpc>
                          <a:spcPct val="107000"/>
                        </a:lnSpc>
                        <a:spcBef>
                          <a:spcPts val="0"/>
                        </a:spcBef>
                        <a:spcAft>
                          <a:spcPts val="0"/>
                        </a:spcAft>
                      </a:pPr>
                      <a:r>
                        <a:rPr lang="en-US" sz="1400">
                          <a:effectLst/>
                        </a:rPr>
                        <a:t>Jenis Platform yang digunakan:</a:t>
                      </a:r>
                    </a:p>
                    <a:p>
                      <a:pPr marL="228600" marR="0" algn="ctr">
                        <a:lnSpc>
                          <a:spcPct val="107000"/>
                        </a:lnSpc>
                        <a:spcBef>
                          <a:spcPts val="0"/>
                        </a:spcBef>
                        <a:spcAft>
                          <a:spcPts val="0"/>
                        </a:spcAft>
                      </a:pPr>
                      <a:r>
                        <a:rPr lang="en-US" sz="1400">
                          <a:effectLst/>
                        </a:rPr>
                        <a:t>Authoring: Autodesk Revit 2022.</a:t>
                      </a:r>
                    </a:p>
                    <a:p>
                      <a:pPr marL="228600" marR="0" algn="ctr">
                        <a:lnSpc>
                          <a:spcPct val="107000"/>
                        </a:lnSpc>
                        <a:spcBef>
                          <a:spcPts val="0"/>
                        </a:spcBef>
                        <a:spcAft>
                          <a:spcPts val="0"/>
                        </a:spcAft>
                      </a:pPr>
                      <a:r>
                        <a:rPr lang="en-US" sz="1400">
                          <a:effectLst/>
                        </a:rPr>
                        <a:t>Simulasi Embodied Energy: Quantity Takeoff.</a:t>
                      </a:r>
                    </a:p>
                    <a:p>
                      <a:pPr marL="228600" marR="0" algn="ctr">
                        <a:lnSpc>
                          <a:spcPct val="107000"/>
                        </a:lnSpc>
                        <a:spcBef>
                          <a:spcPts val="0"/>
                        </a:spcBef>
                        <a:spcAft>
                          <a:spcPts val="0"/>
                        </a:spcAft>
                      </a:pPr>
                      <a:r>
                        <a:rPr lang="en-US" sz="1400">
                          <a:effectLst/>
                        </a:rPr>
                        <a:t>Simulasi Energi Operasional: Insight 360.</a:t>
                      </a:r>
                    </a:p>
                    <a:p>
                      <a:pPr marL="228600" marR="0" algn="ctr">
                        <a:lnSpc>
                          <a:spcPct val="107000"/>
                        </a:lnSpc>
                        <a:spcBef>
                          <a:spcPts val="0"/>
                        </a:spcBef>
                        <a:spcAft>
                          <a:spcPts val="0"/>
                        </a:spcAft>
                      </a:pPr>
                      <a:r>
                        <a:rPr lang="en-US" sz="1400">
                          <a:effectLst/>
                        </a:rPr>
                        <a:t>Simulasi energi selubung: Solar radiation Plugin.</a:t>
                      </a:r>
                    </a:p>
                    <a:p>
                      <a:pPr marL="228600" marR="0" algn="ctr">
                        <a:lnSpc>
                          <a:spcPct val="107000"/>
                        </a:lnSpc>
                        <a:spcBef>
                          <a:spcPts val="0"/>
                        </a:spcBef>
                        <a:spcAft>
                          <a:spcPts val="0"/>
                        </a:spcAft>
                      </a:pPr>
                      <a:r>
                        <a:rPr lang="en-US" sz="1400">
                          <a:effectLst/>
                        </a:rPr>
                        <a:t>Simulasi energi PV: Solar radiation plugin.</a:t>
                      </a:r>
                    </a:p>
                    <a:p>
                      <a:pPr marL="228600" marR="0" algn="ctr">
                        <a:lnSpc>
                          <a:spcPct val="107000"/>
                        </a:lnSpc>
                        <a:spcBef>
                          <a:spcPts val="0"/>
                        </a:spcBef>
                        <a:spcAft>
                          <a:spcPts val="0"/>
                        </a:spcAft>
                      </a:pPr>
                      <a:r>
                        <a:rPr lang="en-US" sz="1400">
                          <a:effectLst/>
                        </a:rPr>
                        <a:t>Simulasi Emisi karbon Material: CarboLife Calculator.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294948919"/>
                  </a:ext>
                </a:extLst>
              </a:tr>
            </a:tbl>
          </a:graphicData>
        </a:graphic>
      </p:graphicFrame>
      <p:graphicFrame>
        <p:nvGraphicFramePr>
          <p:cNvPr id="5" name="Table 4"/>
          <p:cNvGraphicFramePr>
            <a:graphicFrameLocks noGrp="1"/>
          </p:cNvGraphicFramePr>
          <p:nvPr>
            <p:extLst/>
          </p:nvPr>
        </p:nvGraphicFramePr>
        <p:xfrm>
          <a:off x="4568417" y="1507194"/>
          <a:ext cx="6600326" cy="4383406"/>
        </p:xfrm>
        <a:graphic>
          <a:graphicData uri="http://schemas.openxmlformats.org/drawingml/2006/table">
            <a:tbl>
              <a:tblPr firstRow="1" bandRow="1">
                <a:tableStyleId>{5C22544A-7EE6-4342-B048-85BDC9FD1C3A}</a:tableStyleId>
              </a:tblPr>
              <a:tblGrid>
                <a:gridCol w="371747">
                  <a:extLst>
                    <a:ext uri="{9D8B030D-6E8A-4147-A177-3AD203B41FA5}">
                      <a16:colId xmlns:a16="http://schemas.microsoft.com/office/drawing/2014/main" val="236466202"/>
                    </a:ext>
                  </a:extLst>
                </a:gridCol>
                <a:gridCol w="1362804">
                  <a:extLst>
                    <a:ext uri="{9D8B030D-6E8A-4147-A177-3AD203B41FA5}">
                      <a16:colId xmlns:a16="http://schemas.microsoft.com/office/drawing/2014/main" val="3907818623"/>
                    </a:ext>
                  </a:extLst>
                </a:gridCol>
                <a:gridCol w="1091856">
                  <a:extLst>
                    <a:ext uri="{9D8B030D-6E8A-4147-A177-3AD203B41FA5}">
                      <a16:colId xmlns:a16="http://schemas.microsoft.com/office/drawing/2014/main" val="3142472787"/>
                    </a:ext>
                  </a:extLst>
                </a:gridCol>
                <a:gridCol w="943480">
                  <a:extLst>
                    <a:ext uri="{9D8B030D-6E8A-4147-A177-3AD203B41FA5}">
                      <a16:colId xmlns:a16="http://schemas.microsoft.com/office/drawing/2014/main" val="3624726553"/>
                    </a:ext>
                  </a:extLst>
                </a:gridCol>
                <a:gridCol w="870904">
                  <a:extLst>
                    <a:ext uri="{9D8B030D-6E8A-4147-A177-3AD203B41FA5}">
                      <a16:colId xmlns:a16="http://schemas.microsoft.com/office/drawing/2014/main" val="2915007606"/>
                    </a:ext>
                  </a:extLst>
                </a:gridCol>
                <a:gridCol w="1959535">
                  <a:extLst>
                    <a:ext uri="{9D8B030D-6E8A-4147-A177-3AD203B41FA5}">
                      <a16:colId xmlns:a16="http://schemas.microsoft.com/office/drawing/2014/main" val="4174047627"/>
                    </a:ext>
                  </a:extLst>
                </a:gridCol>
              </a:tblGrid>
              <a:tr h="44450">
                <a:tc>
                  <a:txBody>
                    <a:bodyPr/>
                    <a:lstStyle/>
                    <a:p>
                      <a:pPr marL="0" marR="0" algn="just">
                        <a:lnSpc>
                          <a:spcPct val="107000"/>
                        </a:lnSpc>
                        <a:spcBef>
                          <a:spcPts val="0"/>
                        </a:spcBef>
                        <a:spcAft>
                          <a:spcPts val="0"/>
                        </a:spcAft>
                      </a:pPr>
                      <a:r>
                        <a:rPr lang="en-US" sz="14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Pekerjaan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Lama Waktu (Hari Kerja)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Jam Kerja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Jenis Data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Platform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5985694"/>
                  </a:ext>
                </a:extLst>
              </a:tr>
              <a:tr h="120650">
                <a:tc>
                  <a:txBody>
                    <a:bodyPr/>
                    <a:lstStyle/>
                    <a:p>
                      <a:pPr marL="0" marR="0" algn="just">
                        <a:lnSpc>
                          <a:spcPct val="107000"/>
                        </a:lnSpc>
                        <a:spcBef>
                          <a:spcPts val="0"/>
                        </a:spcBef>
                        <a:spcAft>
                          <a:spcPts val="0"/>
                        </a:spcAft>
                      </a:pPr>
                      <a:r>
                        <a:rPr lang="en-US" sz="14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Modeling LOD 200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3 Hari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24 Jam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.RVT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Autodesk Revit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6127114"/>
                  </a:ext>
                </a:extLst>
              </a:tr>
              <a:tr h="166370">
                <a:tc>
                  <a:txBody>
                    <a:bodyPr/>
                    <a:lstStyle/>
                    <a:p>
                      <a:pPr marL="0" marR="0" algn="just">
                        <a:lnSpc>
                          <a:spcPct val="107000"/>
                        </a:lnSpc>
                        <a:spcBef>
                          <a:spcPts val="0"/>
                        </a:spcBef>
                        <a:spcAft>
                          <a:spcPts val="0"/>
                        </a:spcAft>
                      </a:pPr>
                      <a:r>
                        <a:rPr lang="en-US" sz="1400">
                          <a:effectLst/>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Simulasi enegi perasional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0.04 Hari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1 Jam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.RVT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Autodesk Revit-Insight 360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4525873"/>
                  </a:ext>
                </a:extLst>
              </a:tr>
              <a:tr h="109220">
                <a:tc>
                  <a:txBody>
                    <a:bodyPr/>
                    <a:lstStyle/>
                    <a:p>
                      <a:pPr marL="0" marR="0" algn="just">
                        <a:lnSpc>
                          <a:spcPct val="107000"/>
                        </a:lnSpc>
                        <a:spcBef>
                          <a:spcPts val="0"/>
                        </a:spcBef>
                        <a:spcAft>
                          <a:spcPts val="0"/>
                        </a:spcAft>
                      </a:pPr>
                      <a:r>
                        <a:rPr lang="en-US" sz="14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Simulasi Solar Radiation dan PV</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0.02 Hari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0.5 Jam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.RVT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Solar Radiation-Revit Plugin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3742566"/>
                  </a:ext>
                </a:extLst>
              </a:tr>
              <a:tr h="394970">
                <a:tc>
                  <a:txBody>
                    <a:bodyPr/>
                    <a:lstStyle/>
                    <a:p>
                      <a:pPr marL="0" marR="0" algn="just">
                        <a:lnSpc>
                          <a:spcPct val="107000"/>
                        </a:lnSpc>
                        <a:spcBef>
                          <a:spcPts val="0"/>
                        </a:spcBef>
                        <a:spcAft>
                          <a:spcPts val="0"/>
                        </a:spcAft>
                      </a:pPr>
                      <a:r>
                        <a:rPr lang="en-US" sz="14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Simulasi Daylight (luminance Analysis) 1 sampling lantai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0.04 Hari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1 Jam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.RVT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Lighting Analysis-Revit Plugin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1385115"/>
                  </a:ext>
                </a:extLst>
              </a:tr>
              <a:tr h="92075">
                <a:tc>
                  <a:txBody>
                    <a:bodyPr/>
                    <a:lstStyle/>
                    <a:p>
                      <a:pPr marL="0" marR="0" algn="just">
                        <a:lnSpc>
                          <a:spcPct val="107000"/>
                        </a:lnSpc>
                        <a:spcBef>
                          <a:spcPts val="0"/>
                        </a:spcBef>
                        <a:spcAft>
                          <a:spcPts val="0"/>
                        </a:spcAft>
                      </a:pPr>
                      <a:r>
                        <a:rPr lang="en-US" sz="14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Simulasi Emisi Karbon Material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0.003 Hari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0.08 Jam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.RVT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Carbo Life Calculator-Revit Plugin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9186038"/>
                  </a:ext>
                </a:extLst>
              </a:tr>
              <a:tr h="44450">
                <a:tc gridSpan="2">
                  <a:txBody>
                    <a:bodyPr/>
                    <a:lstStyle/>
                    <a:p>
                      <a:pPr marL="0" marR="0" algn="just">
                        <a:lnSpc>
                          <a:spcPct val="107000"/>
                        </a:lnSpc>
                        <a:spcBef>
                          <a:spcPts val="0"/>
                        </a:spcBef>
                        <a:spcAft>
                          <a:spcPts val="0"/>
                        </a:spcAft>
                      </a:pPr>
                      <a:r>
                        <a:rPr lang="en-US" sz="1400">
                          <a:effectLst/>
                        </a:rPr>
                        <a:t>Total Waktu Pengerjaan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just">
                        <a:lnSpc>
                          <a:spcPct val="107000"/>
                        </a:lnSpc>
                        <a:spcBef>
                          <a:spcPts val="0"/>
                        </a:spcBef>
                        <a:spcAft>
                          <a:spcPts val="0"/>
                        </a:spcAft>
                      </a:pPr>
                      <a:r>
                        <a:rPr lang="en-US" sz="1400">
                          <a:effectLst/>
                        </a:rPr>
                        <a:t>3.013 Hari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400">
                          <a:effectLst/>
                        </a:rPr>
                        <a:t>26.58 Jam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4538797"/>
                  </a:ext>
                </a:extLst>
              </a:tr>
              <a:tr h="44450">
                <a:tc gridSpan="2">
                  <a:txBody>
                    <a:bodyPr/>
                    <a:lstStyle/>
                    <a:p>
                      <a:pPr marL="0" marR="0" algn="just">
                        <a:lnSpc>
                          <a:spcPct val="107000"/>
                        </a:lnSpc>
                        <a:spcBef>
                          <a:spcPts val="0"/>
                        </a:spcBef>
                        <a:spcAft>
                          <a:spcPts val="0"/>
                        </a:spcAft>
                      </a:pPr>
                      <a:r>
                        <a:rPr lang="en-US" sz="1400">
                          <a:effectLst/>
                        </a:rPr>
                        <a:t>Kecepatan Internet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gn="just">
                        <a:lnSpc>
                          <a:spcPct val="107000"/>
                        </a:lnSpc>
                        <a:spcBef>
                          <a:spcPts val="0"/>
                        </a:spcBef>
                        <a:spcAft>
                          <a:spcPts val="0"/>
                        </a:spcAft>
                      </a:pPr>
                      <a:r>
                        <a:rPr lang="en-US" sz="1400">
                          <a:effectLst/>
                        </a:rPr>
                        <a:t>10Mbps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4235339"/>
                  </a:ext>
                </a:extLst>
              </a:tr>
            </a:tbl>
          </a:graphicData>
        </a:graphic>
      </p:graphicFrame>
      <p:sp>
        <p:nvSpPr>
          <p:cNvPr id="6" name="TextBox 5"/>
          <p:cNvSpPr txBox="1"/>
          <p:nvPr/>
        </p:nvSpPr>
        <p:spPr>
          <a:xfrm>
            <a:off x="130629" y="300446"/>
            <a:ext cx="3729419" cy="369332"/>
          </a:xfrm>
          <a:prstGeom prst="rect">
            <a:avLst/>
          </a:prstGeom>
          <a:noFill/>
        </p:spPr>
        <p:txBody>
          <a:bodyPr wrap="none" rtlCol="0">
            <a:spAutoFit/>
          </a:bodyPr>
          <a:lstStyle/>
          <a:p>
            <a:r>
              <a:rPr lang="en-US" b="1" smtClean="0"/>
              <a:t>Penyusunan Langkah Interoperability</a:t>
            </a:r>
            <a:endParaRPr lang="en-US" b="1"/>
          </a:p>
        </p:txBody>
      </p:sp>
    </p:spTree>
    <p:extLst>
      <p:ext uri="{BB962C8B-B14F-4D97-AF65-F5344CB8AC3E}">
        <p14:creationId xmlns:p14="http://schemas.microsoft.com/office/powerpoint/2010/main" val="1436797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30629" y="1806247"/>
          <a:ext cx="3820272" cy="3702052"/>
        </p:xfrm>
        <a:graphic>
          <a:graphicData uri="http://schemas.openxmlformats.org/drawingml/2006/table">
            <a:tbl>
              <a:tblPr firstRow="1" bandRow="1">
                <a:tableStyleId>{5C22544A-7EE6-4342-B048-85BDC9FD1C3A}</a:tableStyleId>
              </a:tblPr>
              <a:tblGrid>
                <a:gridCol w="1910136">
                  <a:extLst>
                    <a:ext uri="{9D8B030D-6E8A-4147-A177-3AD203B41FA5}">
                      <a16:colId xmlns:a16="http://schemas.microsoft.com/office/drawing/2014/main" val="231379215"/>
                    </a:ext>
                  </a:extLst>
                </a:gridCol>
                <a:gridCol w="1910136">
                  <a:extLst>
                    <a:ext uri="{9D8B030D-6E8A-4147-A177-3AD203B41FA5}">
                      <a16:colId xmlns:a16="http://schemas.microsoft.com/office/drawing/2014/main" val="3714292919"/>
                    </a:ext>
                  </a:extLst>
                </a:gridCol>
              </a:tblGrid>
              <a:tr h="539442">
                <a:tc>
                  <a:txBody>
                    <a:bodyPr/>
                    <a:lstStyle/>
                    <a:p>
                      <a:r>
                        <a:rPr lang="en-US" sz="1400" b="0" smtClean="0">
                          <a:solidFill>
                            <a:schemeClr val="tx1"/>
                          </a:solidFill>
                        </a:rPr>
                        <a:t>Embodied Energy Material</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0.211 GJ/m2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1487465"/>
                  </a:ext>
                </a:extLst>
              </a:tr>
              <a:tr h="386071">
                <a:tc>
                  <a:txBody>
                    <a:bodyPr/>
                    <a:lstStyle/>
                    <a:p>
                      <a:r>
                        <a:rPr lang="en-US" sz="1400" b="0" smtClean="0">
                          <a:solidFill>
                            <a:schemeClr val="tx1"/>
                          </a:solidFill>
                        </a:rPr>
                        <a:t>Energi Operasional</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smtClean="0"/>
                        <a:t>327.8 kwh/m2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431116"/>
                  </a:ext>
                </a:extLst>
              </a:tr>
              <a:tr h="539442">
                <a:tc>
                  <a:txBody>
                    <a:bodyPr/>
                    <a:lstStyle/>
                    <a:p>
                      <a:r>
                        <a:rPr lang="en-US" sz="1400" b="0" smtClean="0">
                          <a:solidFill>
                            <a:schemeClr val="tx1"/>
                          </a:solidFill>
                        </a:rPr>
                        <a:t>Energi Beban Pendinginan</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0.943 GJ/m2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707300"/>
                  </a:ext>
                </a:extLst>
              </a:tr>
              <a:tr h="539442">
                <a:tc>
                  <a:txBody>
                    <a:bodyPr/>
                    <a:lstStyle/>
                    <a:p>
                      <a:r>
                        <a:rPr lang="en-US" sz="1400" b="0" smtClean="0">
                          <a:solidFill>
                            <a:schemeClr val="tx1"/>
                          </a:solidFill>
                        </a:rPr>
                        <a:t>Energi Beban Pencahayaan</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0.236 GJ/m2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3587622"/>
                  </a:ext>
                </a:extLst>
              </a:tr>
              <a:tr h="386071">
                <a:tc>
                  <a:txBody>
                    <a:bodyPr/>
                    <a:lstStyle/>
                    <a:p>
                      <a:r>
                        <a:rPr lang="en-US" sz="1400" b="0" smtClean="0">
                          <a:solidFill>
                            <a:schemeClr val="tx1"/>
                          </a:solidFill>
                        </a:rPr>
                        <a:t>Emisi Karbon Material</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248</a:t>
                      </a:r>
                      <a:r>
                        <a:rPr lang="en-US" sz="1400" b="0" baseline="0" smtClean="0">
                          <a:solidFill>
                            <a:schemeClr val="tx1"/>
                          </a:solidFill>
                        </a:rPr>
                        <a:t> KgCO2/m2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3649559"/>
                  </a:ext>
                </a:extLst>
              </a:tr>
              <a:tr h="539442">
                <a:tc>
                  <a:txBody>
                    <a:bodyPr/>
                    <a:lstStyle/>
                    <a:p>
                      <a:r>
                        <a:rPr lang="en-US" sz="1400" b="0" smtClean="0">
                          <a:solidFill>
                            <a:schemeClr val="tx1"/>
                          </a:solidFill>
                        </a:rPr>
                        <a:t>Emisi Karbon Operasional</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260.3KgCO2/m2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493660"/>
                  </a:ext>
                </a:extLst>
              </a:tr>
              <a:tr h="386071">
                <a:tc>
                  <a:txBody>
                    <a:bodyPr/>
                    <a:lstStyle/>
                    <a:p>
                      <a:r>
                        <a:rPr lang="en-US" sz="1400" b="0" smtClean="0">
                          <a:solidFill>
                            <a:schemeClr val="tx1"/>
                          </a:solidFill>
                        </a:rPr>
                        <a:t>Emisi Karbon Akumulasi</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508.3 KgCO2/m2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5042520"/>
                  </a:ext>
                </a:extLst>
              </a:tr>
              <a:tr h="386071">
                <a:tc>
                  <a:txBody>
                    <a:bodyPr/>
                    <a:lstStyle/>
                    <a:p>
                      <a:r>
                        <a:rPr lang="en-US" sz="1400" b="0" smtClean="0">
                          <a:solidFill>
                            <a:schemeClr val="tx1"/>
                          </a:solidFill>
                        </a:rPr>
                        <a:t>Total Konsumsi Energi</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smtClean="0">
                          <a:solidFill>
                            <a:schemeClr val="tx1"/>
                          </a:solidFill>
                        </a:rPr>
                        <a:t>386.41 kwh/m2</a:t>
                      </a:r>
                      <a:endParaRPr lang="en-US" sz="14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490575"/>
                  </a:ext>
                </a:extLst>
              </a:tr>
            </a:tbl>
          </a:graphicData>
        </a:graphic>
      </p:graphicFrame>
      <p:graphicFrame>
        <p:nvGraphicFramePr>
          <p:cNvPr id="5" name="Table 4"/>
          <p:cNvGraphicFramePr>
            <a:graphicFrameLocks noGrp="1"/>
          </p:cNvGraphicFramePr>
          <p:nvPr>
            <p:extLst/>
          </p:nvPr>
        </p:nvGraphicFramePr>
        <p:xfrm>
          <a:off x="8254272" y="2490779"/>
          <a:ext cx="3820272" cy="2011680"/>
        </p:xfrm>
        <a:graphic>
          <a:graphicData uri="http://schemas.openxmlformats.org/drawingml/2006/table">
            <a:tbl>
              <a:tblPr firstRow="1" bandRow="1">
                <a:tableStyleId>{5C22544A-7EE6-4342-B048-85BDC9FD1C3A}</a:tableStyleId>
              </a:tblPr>
              <a:tblGrid>
                <a:gridCol w="1910136">
                  <a:extLst>
                    <a:ext uri="{9D8B030D-6E8A-4147-A177-3AD203B41FA5}">
                      <a16:colId xmlns:a16="http://schemas.microsoft.com/office/drawing/2014/main" val="2696422562"/>
                    </a:ext>
                  </a:extLst>
                </a:gridCol>
                <a:gridCol w="1910136">
                  <a:extLst>
                    <a:ext uri="{9D8B030D-6E8A-4147-A177-3AD203B41FA5}">
                      <a16:colId xmlns:a16="http://schemas.microsoft.com/office/drawing/2014/main" val="4073441446"/>
                    </a:ext>
                  </a:extLst>
                </a:gridCol>
              </a:tblGrid>
              <a:tr h="324616">
                <a:tc>
                  <a:txBody>
                    <a:bodyPr/>
                    <a:lstStyle/>
                    <a:p>
                      <a:r>
                        <a:rPr lang="en-US" sz="1200" smtClean="0">
                          <a:solidFill>
                            <a:schemeClr val="tx1"/>
                          </a:solidFill>
                        </a:rPr>
                        <a:t>Selubung</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Nilai Energi radiasi matahari pada selubung (kWh/m2)</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2790678"/>
                  </a:ext>
                </a:extLst>
              </a:tr>
              <a:tr h="263300">
                <a:tc>
                  <a:txBody>
                    <a:bodyPr/>
                    <a:lstStyle/>
                    <a:p>
                      <a:r>
                        <a:rPr lang="en-US" sz="1200" smtClean="0">
                          <a:solidFill>
                            <a:schemeClr val="tx1"/>
                          </a:solidFill>
                        </a:rPr>
                        <a:t>Dinding Utara</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0.89</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7672454"/>
                  </a:ext>
                </a:extLst>
              </a:tr>
              <a:tr h="263300">
                <a:tc>
                  <a:txBody>
                    <a:bodyPr/>
                    <a:lstStyle/>
                    <a:p>
                      <a:r>
                        <a:rPr lang="en-US" sz="1200" smtClean="0">
                          <a:solidFill>
                            <a:schemeClr val="tx1"/>
                          </a:solidFill>
                        </a:rPr>
                        <a:t>Dinding Selatan</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0.52</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221616"/>
                  </a:ext>
                </a:extLst>
              </a:tr>
              <a:tr h="263300">
                <a:tc>
                  <a:txBody>
                    <a:bodyPr/>
                    <a:lstStyle/>
                    <a:p>
                      <a:r>
                        <a:rPr lang="en-US" sz="1200" smtClean="0">
                          <a:solidFill>
                            <a:schemeClr val="tx1"/>
                          </a:solidFill>
                        </a:rPr>
                        <a:t>Dinding Barat</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0.7</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2061465"/>
                  </a:ext>
                </a:extLst>
              </a:tr>
              <a:tr h="263300">
                <a:tc>
                  <a:txBody>
                    <a:bodyPr/>
                    <a:lstStyle/>
                    <a:p>
                      <a:r>
                        <a:rPr lang="en-US" sz="1200" smtClean="0">
                          <a:solidFill>
                            <a:schemeClr val="tx1"/>
                          </a:solidFill>
                        </a:rPr>
                        <a:t>Dinding Timur</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0.93</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7068"/>
                  </a:ext>
                </a:extLst>
              </a:tr>
              <a:tr h="263300">
                <a:tc>
                  <a:txBody>
                    <a:bodyPr/>
                    <a:lstStyle/>
                    <a:p>
                      <a:r>
                        <a:rPr lang="en-US" sz="1200" smtClean="0">
                          <a:solidFill>
                            <a:schemeClr val="tx1"/>
                          </a:solidFill>
                        </a:rPr>
                        <a:t>Area Atap</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1.3</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3821012"/>
                  </a:ext>
                </a:extLst>
              </a:tr>
            </a:tbl>
          </a:graphicData>
        </a:graphic>
      </p:graphicFrame>
      <p:graphicFrame>
        <p:nvGraphicFramePr>
          <p:cNvPr id="6" name="Table 5"/>
          <p:cNvGraphicFramePr>
            <a:graphicFrameLocks noGrp="1"/>
          </p:cNvGraphicFramePr>
          <p:nvPr>
            <p:extLst/>
          </p:nvPr>
        </p:nvGraphicFramePr>
        <p:xfrm>
          <a:off x="4196023" y="2490780"/>
          <a:ext cx="3820272" cy="2011679"/>
        </p:xfrm>
        <a:graphic>
          <a:graphicData uri="http://schemas.openxmlformats.org/drawingml/2006/table">
            <a:tbl>
              <a:tblPr firstRow="1" bandRow="1">
                <a:tableStyleId>{5C22544A-7EE6-4342-B048-85BDC9FD1C3A}</a:tableStyleId>
              </a:tblPr>
              <a:tblGrid>
                <a:gridCol w="1910136">
                  <a:extLst>
                    <a:ext uri="{9D8B030D-6E8A-4147-A177-3AD203B41FA5}">
                      <a16:colId xmlns:a16="http://schemas.microsoft.com/office/drawing/2014/main" val="2696422562"/>
                    </a:ext>
                  </a:extLst>
                </a:gridCol>
                <a:gridCol w="1910136">
                  <a:extLst>
                    <a:ext uri="{9D8B030D-6E8A-4147-A177-3AD203B41FA5}">
                      <a16:colId xmlns:a16="http://schemas.microsoft.com/office/drawing/2014/main" val="4073441446"/>
                    </a:ext>
                  </a:extLst>
                </a:gridCol>
              </a:tblGrid>
              <a:tr h="591671">
                <a:tc>
                  <a:txBody>
                    <a:bodyPr/>
                    <a:lstStyle/>
                    <a:p>
                      <a:r>
                        <a:rPr lang="en-US" sz="1200" smtClean="0">
                          <a:solidFill>
                            <a:schemeClr val="tx1"/>
                          </a:solidFill>
                        </a:rPr>
                        <a:t>Komponen Bangunan</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Nilai Optimasi Energi PV (kWh/Tahun)-Strategi Aktif</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2790678"/>
                  </a:ext>
                </a:extLst>
              </a:tr>
              <a:tr h="355002">
                <a:tc>
                  <a:txBody>
                    <a:bodyPr/>
                    <a:lstStyle/>
                    <a:p>
                      <a:r>
                        <a:rPr lang="en-US" sz="1200" smtClean="0">
                          <a:solidFill>
                            <a:schemeClr val="tx1"/>
                          </a:solidFill>
                        </a:rPr>
                        <a:t>Dinding Barat</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51,615</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7672454"/>
                  </a:ext>
                </a:extLst>
              </a:tr>
              <a:tr h="355002">
                <a:tc>
                  <a:txBody>
                    <a:bodyPr/>
                    <a:lstStyle/>
                    <a:p>
                      <a:r>
                        <a:rPr lang="en-US" sz="1200" smtClean="0">
                          <a:solidFill>
                            <a:schemeClr val="tx1"/>
                          </a:solidFill>
                        </a:rPr>
                        <a:t>Dinding Timur</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52,334</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221616"/>
                  </a:ext>
                </a:extLst>
              </a:tr>
              <a:tr h="355002">
                <a:tc>
                  <a:txBody>
                    <a:bodyPr/>
                    <a:lstStyle/>
                    <a:p>
                      <a:r>
                        <a:rPr lang="en-US" sz="1200" smtClean="0">
                          <a:solidFill>
                            <a:schemeClr val="tx1"/>
                          </a:solidFill>
                        </a:rPr>
                        <a:t>Area Atap</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138,757</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2061465"/>
                  </a:ext>
                </a:extLst>
              </a:tr>
              <a:tr h="355002">
                <a:tc>
                  <a:txBody>
                    <a:bodyPr/>
                    <a:lstStyle/>
                    <a:p>
                      <a:r>
                        <a:rPr lang="en-US" sz="1200" smtClean="0">
                          <a:solidFill>
                            <a:schemeClr val="tx1"/>
                          </a:solidFill>
                        </a:rPr>
                        <a:t>Total</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smtClean="0">
                          <a:solidFill>
                            <a:schemeClr val="tx1"/>
                          </a:solidFill>
                        </a:rPr>
                        <a:t>242,706</a:t>
                      </a:r>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3012335"/>
                  </a:ext>
                </a:extLst>
              </a:tr>
            </a:tbl>
          </a:graphicData>
        </a:graphic>
      </p:graphicFrame>
      <p:sp>
        <p:nvSpPr>
          <p:cNvPr id="7" name="TextBox 6"/>
          <p:cNvSpPr txBox="1"/>
          <p:nvPr/>
        </p:nvSpPr>
        <p:spPr>
          <a:xfrm>
            <a:off x="130629" y="300446"/>
            <a:ext cx="3435171" cy="369332"/>
          </a:xfrm>
          <a:prstGeom prst="rect">
            <a:avLst/>
          </a:prstGeom>
          <a:noFill/>
        </p:spPr>
        <p:txBody>
          <a:bodyPr wrap="none" rtlCol="0">
            <a:spAutoFit/>
          </a:bodyPr>
          <a:lstStyle/>
          <a:p>
            <a:r>
              <a:rPr lang="en-US" b="1" smtClean="0"/>
              <a:t>Penyusunan data Informasi Energi</a:t>
            </a:r>
            <a:endParaRPr lang="en-US" b="1"/>
          </a:p>
        </p:txBody>
      </p:sp>
    </p:spTree>
    <p:extLst>
      <p:ext uri="{BB962C8B-B14F-4D97-AF65-F5344CB8AC3E}">
        <p14:creationId xmlns:p14="http://schemas.microsoft.com/office/powerpoint/2010/main" val="19856091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9934" y="666206"/>
          <a:ext cx="2633266" cy="5322987"/>
        </p:xfrm>
        <a:graphic>
          <a:graphicData uri="http://schemas.openxmlformats.org/drawingml/2006/table">
            <a:tbl>
              <a:tblPr>
                <a:tableStyleId>{5C22544A-7EE6-4342-B048-85BDC9FD1C3A}</a:tableStyleId>
              </a:tblPr>
              <a:tblGrid>
                <a:gridCol w="314331">
                  <a:extLst>
                    <a:ext uri="{9D8B030D-6E8A-4147-A177-3AD203B41FA5}">
                      <a16:colId xmlns:a16="http://schemas.microsoft.com/office/drawing/2014/main" val="3052263680"/>
                    </a:ext>
                  </a:extLst>
                </a:gridCol>
                <a:gridCol w="2318935">
                  <a:extLst>
                    <a:ext uri="{9D8B030D-6E8A-4147-A177-3AD203B41FA5}">
                      <a16:colId xmlns:a16="http://schemas.microsoft.com/office/drawing/2014/main" val="609156965"/>
                    </a:ext>
                  </a:extLst>
                </a:gridCol>
              </a:tblGrid>
              <a:tr h="164335">
                <a:tc>
                  <a:txBody>
                    <a:bodyPr/>
                    <a:lstStyle/>
                    <a:p>
                      <a:pPr marL="0" marR="0" algn="ctr">
                        <a:lnSpc>
                          <a:spcPct val="107000"/>
                        </a:lnSpc>
                        <a:spcBef>
                          <a:spcPts val="0"/>
                        </a:spcBef>
                        <a:spcAft>
                          <a:spcPts val="0"/>
                        </a:spcAft>
                      </a:pPr>
                      <a:r>
                        <a:rPr lang="en-US" sz="1400">
                          <a:effectLst/>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07000"/>
                        </a:lnSpc>
                        <a:spcBef>
                          <a:spcPts val="0"/>
                        </a:spcBef>
                        <a:spcAft>
                          <a:spcPts val="0"/>
                        </a:spcAft>
                      </a:pPr>
                      <a:r>
                        <a:rPr lang="en-US" sz="1400">
                          <a:effectLst/>
                        </a:rPr>
                        <a:t>Kriteria Rancangan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725968310"/>
                  </a:ext>
                </a:extLst>
              </a:tr>
              <a:tr h="308057">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400">
                          <a:effectLst/>
                        </a:rPr>
                        <a:t>Orientasi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08144584"/>
                  </a:ext>
                </a:extLst>
              </a:tr>
              <a:tr h="164335">
                <a:tc>
                  <a:txBody>
                    <a:bodyPr/>
                    <a:lstStyle/>
                    <a:p>
                      <a:pPr marL="0" marR="0" algn="ctr">
                        <a:lnSpc>
                          <a:spcPct val="107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400">
                          <a:effectLst/>
                        </a:rPr>
                        <a:t>Bentuk Bangunan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964318861"/>
                  </a:ext>
                </a:extLst>
              </a:tr>
              <a:tr h="607841">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400">
                          <a:effectLst/>
                        </a:rPr>
                        <a:t>Spesifikasi Bentuk Fasad dan shading device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23314285"/>
                  </a:ext>
                </a:extLst>
              </a:tr>
              <a:tr h="457949">
                <a:tc>
                  <a:txBody>
                    <a:bodyPr/>
                    <a:lstStyle/>
                    <a:p>
                      <a:pPr marL="0" marR="0" algn="ctr">
                        <a:lnSpc>
                          <a:spcPct val="107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400">
                          <a:effectLst/>
                        </a:rPr>
                        <a:t>WWR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81437894"/>
                  </a:ext>
                </a:extLst>
              </a:tr>
              <a:tr h="328117">
                <a:tc>
                  <a:txBody>
                    <a:bodyPr/>
                    <a:lstStyle/>
                    <a:p>
                      <a:pPr marL="0" marR="0" algn="ctr">
                        <a:lnSpc>
                          <a:spcPct val="107000"/>
                        </a:lnSpc>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400">
                          <a:effectLst/>
                        </a:rPr>
                        <a:t>Jenis Layout (Open-Closed Layout)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8375814"/>
                  </a:ext>
                </a:extLst>
              </a:tr>
              <a:tr h="457949">
                <a:tc>
                  <a:txBody>
                    <a:bodyPr/>
                    <a:lstStyle/>
                    <a:p>
                      <a:pPr marL="0" marR="0" algn="ctr">
                        <a:lnSpc>
                          <a:spcPct val="107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400">
                          <a:effectLst/>
                        </a:rPr>
                        <a:t>Building Ratio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82928823"/>
                  </a:ext>
                </a:extLst>
              </a:tr>
              <a:tr h="297236">
                <a:tc>
                  <a:txBody>
                    <a:bodyPr/>
                    <a:lstStyle/>
                    <a:p>
                      <a:pPr marL="0" marR="0" algn="ctr">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400">
                          <a:effectLst/>
                        </a:rPr>
                        <a:t>Ketinggian Bangunan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17610229"/>
                  </a:ext>
                </a:extLst>
              </a:tr>
              <a:tr h="164335">
                <a:tc>
                  <a:txBody>
                    <a:bodyPr/>
                    <a:lstStyle/>
                    <a:p>
                      <a:pPr marL="0" marR="0" algn="ctr">
                        <a:lnSpc>
                          <a:spcPct val="107000"/>
                        </a:lnSpc>
                        <a:spcBef>
                          <a:spcPts val="0"/>
                        </a:spcBef>
                        <a:spcAft>
                          <a:spcPts val="0"/>
                        </a:spcAft>
                      </a:pPr>
                      <a:r>
                        <a:rPr lang="en-US" sz="1400">
                          <a:effectLst/>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400">
                          <a:effectLst/>
                        </a:rPr>
                        <a:t>Jumlah Lantai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32373774"/>
                  </a:ext>
                </a:extLst>
              </a:tr>
              <a:tr h="457949">
                <a:tc>
                  <a:txBody>
                    <a:bodyPr/>
                    <a:lstStyle/>
                    <a:p>
                      <a:pPr marL="0" marR="0" algn="ctr">
                        <a:lnSpc>
                          <a:spcPct val="107000"/>
                        </a:lnSpc>
                        <a:spcBef>
                          <a:spcPts val="0"/>
                        </a:spcBef>
                        <a:spcAft>
                          <a:spcPts val="0"/>
                        </a:spcAft>
                      </a:pPr>
                      <a:r>
                        <a:rPr lang="en-US" sz="1400">
                          <a:effectLst/>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400">
                          <a:effectLst/>
                        </a:rPr>
                        <a:t>Penggunaan Sumber energi terbarukan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01" marR="6301" marT="6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20611299"/>
                  </a:ext>
                </a:extLst>
              </a:tr>
              <a:tr h="421598">
                <a:tc>
                  <a:txBody>
                    <a:bodyPr/>
                    <a:lstStyle/>
                    <a:p>
                      <a:pPr marL="0" marR="0" algn="ctr">
                        <a:lnSpc>
                          <a:spcPct val="107000"/>
                        </a:lnSpc>
                        <a:spcBef>
                          <a:spcPts val="0"/>
                        </a:spcBef>
                        <a:spcAft>
                          <a:spcPts val="0"/>
                        </a:spcAft>
                      </a:pPr>
                      <a:r>
                        <a:rPr lang="en-US" sz="14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400">
                          <a:effectLst/>
                        </a:rPr>
                        <a:t>Spesifikasi material arsitektural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520" marR="2520" marT="2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27505587"/>
                  </a:ext>
                </a:extLst>
              </a:tr>
              <a:tr h="452985">
                <a:tc>
                  <a:txBody>
                    <a:bodyPr/>
                    <a:lstStyle/>
                    <a:p>
                      <a:pPr marL="0" marR="0" algn="ctr">
                        <a:lnSpc>
                          <a:spcPct val="107000"/>
                        </a:lnSpc>
                        <a:spcBef>
                          <a:spcPts val="0"/>
                        </a:spcBef>
                        <a:spcAft>
                          <a:spcPts val="0"/>
                        </a:spcAft>
                      </a:pPr>
                      <a:r>
                        <a:rPr lang="en-US" sz="14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400">
                          <a:effectLst/>
                        </a:rPr>
                        <a:t>Volume material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520" marR="2520" marT="2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337108673"/>
                  </a:ext>
                </a:extLst>
              </a:tr>
              <a:tr h="303093">
                <a:tc>
                  <a:txBody>
                    <a:bodyPr/>
                    <a:lstStyle/>
                    <a:p>
                      <a:pPr marL="0" marR="0" algn="ctr">
                        <a:lnSpc>
                          <a:spcPct val="107000"/>
                        </a:lnSpc>
                        <a:spcBef>
                          <a:spcPts val="0"/>
                        </a:spcBef>
                        <a:spcAft>
                          <a:spcPts val="0"/>
                        </a:spcAft>
                      </a:pPr>
                      <a:r>
                        <a:rPr lang="en-US" sz="1400">
                          <a:effectLst/>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400">
                          <a:effectLst/>
                        </a:rPr>
                        <a:t>Intensitas energi material dan Faktor Emisi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520" marR="2520" marT="2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77632150"/>
                  </a:ext>
                </a:extLst>
              </a:tr>
              <a:tr h="153201">
                <a:tc>
                  <a:txBody>
                    <a:bodyPr/>
                    <a:lstStyle/>
                    <a:p>
                      <a:pPr marL="0" marR="0" algn="ctr">
                        <a:lnSpc>
                          <a:spcPct val="107000"/>
                        </a:lnSpc>
                        <a:spcBef>
                          <a:spcPts val="0"/>
                        </a:spcBef>
                        <a:spcAft>
                          <a:spcPts val="0"/>
                        </a:spcAft>
                      </a:pPr>
                      <a:r>
                        <a:rPr lang="en-US" sz="14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pPr>
                      <a:r>
                        <a:rPr lang="en-US" sz="1400">
                          <a:effectLst/>
                        </a:rPr>
                        <a:t>Intensitas Harga Material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520" marR="2520" marT="25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5836838"/>
                  </a:ext>
                </a:extLst>
              </a:tr>
            </a:tbl>
          </a:graphicData>
        </a:graphic>
      </p:graphicFrame>
      <p:sp>
        <p:nvSpPr>
          <p:cNvPr id="5" name="TextBox 4"/>
          <p:cNvSpPr txBox="1"/>
          <p:nvPr/>
        </p:nvSpPr>
        <p:spPr>
          <a:xfrm>
            <a:off x="864249" y="296874"/>
            <a:ext cx="1244636" cy="369332"/>
          </a:xfrm>
          <a:prstGeom prst="rect">
            <a:avLst/>
          </a:prstGeom>
          <a:noFill/>
        </p:spPr>
        <p:txBody>
          <a:bodyPr wrap="none" rtlCol="0">
            <a:spAutoFit/>
          </a:bodyPr>
          <a:lstStyle/>
          <a:p>
            <a:r>
              <a:rPr lang="en-US" b="1" smtClean="0"/>
              <a:t>Form Input</a:t>
            </a:r>
            <a:endParaRPr lang="en-US" b="1"/>
          </a:p>
        </p:txBody>
      </p:sp>
      <p:graphicFrame>
        <p:nvGraphicFramePr>
          <p:cNvPr id="6" name="Table 5"/>
          <p:cNvGraphicFramePr>
            <a:graphicFrameLocks noGrp="1"/>
          </p:cNvGraphicFramePr>
          <p:nvPr>
            <p:extLst/>
          </p:nvPr>
        </p:nvGraphicFramePr>
        <p:xfrm>
          <a:off x="3917651" y="1693318"/>
          <a:ext cx="3315062" cy="3278858"/>
        </p:xfrm>
        <a:graphic>
          <a:graphicData uri="http://schemas.openxmlformats.org/drawingml/2006/table">
            <a:tbl>
              <a:tblPr firstRow="1" bandRow="1">
                <a:tableStyleId>{5C22544A-7EE6-4342-B048-85BDC9FD1C3A}</a:tableStyleId>
              </a:tblPr>
              <a:tblGrid>
                <a:gridCol w="3315062">
                  <a:extLst>
                    <a:ext uri="{9D8B030D-6E8A-4147-A177-3AD203B41FA5}">
                      <a16:colId xmlns:a16="http://schemas.microsoft.com/office/drawing/2014/main" val="1636865696"/>
                    </a:ext>
                  </a:extLst>
                </a:gridCol>
              </a:tblGrid>
              <a:tr h="448028">
                <a:tc>
                  <a:txBody>
                    <a:bodyPr/>
                    <a:lstStyle/>
                    <a:p>
                      <a:pPr marL="0" marR="0" algn="ctr">
                        <a:lnSpc>
                          <a:spcPct val="107000"/>
                        </a:lnSpc>
                        <a:spcBef>
                          <a:spcPts val="0"/>
                        </a:spcBef>
                        <a:spcAft>
                          <a:spcPts val="0"/>
                        </a:spcAft>
                      </a:pPr>
                      <a:r>
                        <a:rPr lang="en-US" sz="1400">
                          <a:effectLst/>
                        </a:rPr>
                        <a:t>Interoperability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006528497"/>
                  </a:ext>
                </a:extLst>
              </a:tr>
              <a:tr h="2525337">
                <a:tc>
                  <a:txBody>
                    <a:bodyPr/>
                    <a:lstStyle/>
                    <a:p>
                      <a:pPr marL="0" marR="0" algn="ctr">
                        <a:lnSpc>
                          <a:spcPct val="107000"/>
                        </a:lnSpc>
                        <a:spcBef>
                          <a:spcPts val="0"/>
                        </a:spcBef>
                        <a:spcAft>
                          <a:spcPts val="0"/>
                        </a:spcAft>
                      </a:pPr>
                      <a:r>
                        <a:rPr lang="en-US" sz="1400">
                          <a:effectLst/>
                        </a:rPr>
                        <a:t>Jenis Platform yang digunakan:</a:t>
                      </a:r>
                    </a:p>
                    <a:p>
                      <a:pPr marL="228600" marR="0" algn="ctr">
                        <a:lnSpc>
                          <a:spcPct val="107000"/>
                        </a:lnSpc>
                        <a:spcBef>
                          <a:spcPts val="0"/>
                        </a:spcBef>
                        <a:spcAft>
                          <a:spcPts val="0"/>
                        </a:spcAft>
                      </a:pPr>
                      <a:r>
                        <a:rPr lang="en-US" sz="1400">
                          <a:effectLst/>
                        </a:rPr>
                        <a:t>Authoring: Autodesk Revit 2022.</a:t>
                      </a:r>
                    </a:p>
                    <a:p>
                      <a:pPr marL="228600" marR="0" algn="ctr">
                        <a:lnSpc>
                          <a:spcPct val="107000"/>
                        </a:lnSpc>
                        <a:spcBef>
                          <a:spcPts val="0"/>
                        </a:spcBef>
                        <a:spcAft>
                          <a:spcPts val="0"/>
                        </a:spcAft>
                      </a:pPr>
                      <a:r>
                        <a:rPr lang="en-US" sz="1400">
                          <a:effectLst/>
                        </a:rPr>
                        <a:t>Simulasi Embodied Energy: Quantity Takeoff.</a:t>
                      </a:r>
                    </a:p>
                    <a:p>
                      <a:pPr marL="228600" marR="0" algn="ctr">
                        <a:lnSpc>
                          <a:spcPct val="107000"/>
                        </a:lnSpc>
                        <a:spcBef>
                          <a:spcPts val="0"/>
                        </a:spcBef>
                        <a:spcAft>
                          <a:spcPts val="0"/>
                        </a:spcAft>
                      </a:pPr>
                      <a:r>
                        <a:rPr lang="en-US" sz="1400">
                          <a:effectLst/>
                        </a:rPr>
                        <a:t>Simulasi Energi Operasional: Insight 360.</a:t>
                      </a:r>
                    </a:p>
                    <a:p>
                      <a:pPr marL="228600" marR="0" algn="ctr">
                        <a:lnSpc>
                          <a:spcPct val="107000"/>
                        </a:lnSpc>
                        <a:spcBef>
                          <a:spcPts val="0"/>
                        </a:spcBef>
                        <a:spcAft>
                          <a:spcPts val="0"/>
                        </a:spcAft>
                      </a:pPr>
                      <a:r>
                        <a:rPr lang="en-US" sz="1400">
                          <a:effectLst/>
                        </a:rPr>
                        <a:t>Simulasi energi selubung: Solar radiation Plugin.</a:t>
                      </a:r>
                    </a:p>
                    <a:p>
                      <a:pPr marL="228600" marR="0" algn="ctr">
                        <a:lnSpc>
                          <a:spcPct val="107000"/>
                        </a:lnSpc>
                        <a:spcBef>
                          <a:spcPts val="0"/>
                        </a:spcBef>
                        <a:spcAft>
                          <a:spcPts val="0"/>
                        </a:spcAft>
                      </a:pPr>
                      <a:r>
                        <a:rPr lang="en-US" sz="1400">
                          <a:effectLst/>
                        </a:rPr>
                        <a:t>Simulasi energi PV: Solar radiation plugin.</a:t>
                      </a:r>
                    </a:p>
                    <a:p>
                      <a:pPr marL="228600" marR="0" algn="ctr">
                        <a:lnSpc>
                          <a:spcPct val="107000"/>
                        </a:lnSpc>
                        <a:spcBef>
                          <a:spcPts val="0"/>
                        </a:spcBef>
                        <a:spcAft>
                          <a:spcPts val="0"/>
                        </a:spcAft>
                      </a:pPr>
                      <a:r>
                        <a:rPr lang="en-US" sz="1400">
                          <a:effectLst/>
                        </a:rPr>
                        <a:t>Simulasi Emisi karbon Material: CarboLife Calculator.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294948919"/>
                  </a:ext>
                </a:extLst>
              </a:tr>
            </a:tbl>
          </a:graphicData>
        </a:graphic>
      </p:graphicFrame>
      <p:sp>
        <p:nvSpPr>
          <p:cNvPr id="7" name="TextBox 6"/>
          <p:cNvSpPr txBox="1"/>
          <p:nvPr/>
        </p:nvSpPr>
        <p:spPr>
          <a:xfrm>
            <a:off x="4952864" y="1323986"/>
            <a:ext cx="1357231" cy="369332"/>
          </a:xfrm>
          <a:prstGeom prst="rect">
            <a:avLst/>
          </a:prstGeom>
          <a:noFill/>
        </p:spPr>
        <p:txBody>
          <a:bodyPr wrap="none" rtlCol="0">
            <a:spAutoFit/>
          </a:bodyPr>
          <a:lstStyle/>
          <a:p>
            <a:r>
              <a:rPr lang="en-US" b="1" smtClean="0"/>
              <a:t>Form Proses</a:t>
            </a:r>
            <a:endParaRPr lang="en-US" b="1"/>
          </a:p>
        </p:txBody>
      </p:sp>
      <p:graphicFrame>
        <p:nvGraphicFramePr>
          <p:cNvPr id="10" name="Table 9"/>
          <p:cNvGraphicFramePr>
            <a:graphicFrameLocks noGrp="1"/>
          </p:cNvGraphicFramePr>
          <p:nvPr>
            <p:extLst/>
          </p:nvPr>
        </p:nvGraphicFramePr>
        <p:xfrm>
          <a:off x="8449601" y="440989"/>
          <a:ext cx="3004458" cy="2504658"/>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231379215"/>
                    </a:ext>
                  </a:extLst>
                </a:gridCol>
                <a:gridCol w="1502229">
                  <a:extLst>
                    <a:ext uri="{9D8B030D-6E8A-4147-A177-3AD203B41FA5}">
                      <a16:colId xmlns:a16="http://schemas.microsoft.com/office/drawing/2014/main" val="3714292919"/>
                    </a:ext>
                  </a:extLst>
                </a:gridCol>
              </a:tblGrid>
              <a:tr h="299906">
                <a:tc>
                  <a:txBody>
                    <a:bodyPr/>
                    <a:lstStyle/>
                    <a:p>
                      <a:r>
                        <a:rPr lang="en-US" sz="1000" b="0" smtClean="0">
                          <a:solidFill>
                            <a:schemeClr val="tx1"/>
                          </a:solidFill>
                        </a:rPr>
                        <a:t>Embodied Energy Material</a:t>
                      </a:r>
                      <a:endParaRPr lang="en-US"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smtClean="0">
                          <a:solidFill>
                            <a:schemeClr val="tx1"/>
                          </a:solidFill>
                        </a:rPr>
                        <a:t>GJ/m2</a:t>
                      </a:r>
                      <a:endParaRPr lang="en-US"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1487465"/>
                  </a:ext>
                </a:extLst>
              </a:tr>
              <a:tr h="184557">
                <a:tc>
                  <a:txBody>
                    <a:bodyPr/>
                    <a:lstStyle/>
                    <a:p>
                      <a:r>
                        <a:rPr lang="en-US" sz="1000" b="0" smtClean="0">
                          <a:solidFill>
                            <a:schemeClr val="tx1"/>
                          </a:solidFill>
                        </a:rPr>
                        <a:t>Energi Operasional</a:t>
                      </a:r>
                      <a:endParaRPr lang="en-US"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smtClean="0"/>
                        <a:t>kwh/m2</a:t>
                      </a:r>
                      <a:endParaRPr lang="en-US"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431116"/>
                  </a:ext>
                </a:extLst>
              </a:tr>
              <a:tr h="299906">
                <a:tc>
                  <a:txBody>
                    <a:bodyPr/>
                    <a:lstStyle/>
                    <a:p>
                      <a:r>
                        <a:rPr lang="en-US" sz="1000" b="0" smtClean="0">
                          <a:solidFill>
                            <a:schemeClr val="tx1"/>
                          </a:solidFill>
                        </a:rPr>
                        <a:t>Energi Beban Pendinginan</a:t>
                      </a:r>
                      <a:endParaRPr lang="en-US"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smtClean="0">
                          <a:solidFill>
                            <a:schemeClr val="tx1"/>
                          </a:solidFill>
                        </a:rPr>
                        <a:t>GJ/m2</a:t>
                      </a:r>
                      <a:endParaRPr lang="en-US"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707300"/>
                  </a:ext>
                </a:extLst>
              </a:tr>
              <a:tr h="299906">
                <a:tc>
                  <a:txBody>
                    <a:bodyPr/>
                    <a:lstStyle/>
                    <a:p>
                      <a:r>
                        <a:rPr lang="en-US" sz="1000" b="0" smtClean="0">
                          <a:solidFill>
                            <a:schemeClr val="tx1"/>
                          </a:solidFill>
                        </a:rPr>
                        <a:t>Energi Beban Pencahayaan</a:t>
                      </a:r>
                      <a:endParaRPr lang="en-US"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smtClean="0">
                          <a:solidFill>
                            <a:schemeClr val="tx1"/>
                          </a:solidFill>
                        </a:rPr>
                        <a:t>GJ/m2</a:t>
                      </a:r>
                      <a:endParaRPr lang="en-US"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3587622"/>
                  </a:ext>
                </a:extLst>
              </a:tr>
              <a:tr h="184557">
                <a:tc>
                  <a:txBody>
                    <a:bodyPr/>
                    <a:lstStyle/>
                    <a:p>
                      <a:r>
                        <a:rPr lang="en-US" sz="1000" b="0" smtClean="0">
                          <a:solidFill>
                            <a:schemeClr val="tx1"/>
                          </a:solidFill>
                        </a:rPr>
                        <a:t>Emisi Karbon Material</a:t>
                      </a:r>
                      <a:endParaRPr lang="en-US"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baseline="0" smtClean="0">
                          <a:solidFill>
                            <a:schemeClr val="tx1"/>
                          </a:solidFill>
                        </a:rPr>
                        <a:t>KgCO2/m2</a:t>
                      </a:r>
                      <a:endParaRPr lang="en-US"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3649559"/>
                  </a:ext>
                </a:extLst>
              </a:tr>
              <a:tr h="184557">
                <a:tc>
                  <a:txBody>
                    <a:bodyPr/>
                    <a:lstStyle/>
                    <a:p>
                      <a:r>
                        <a:rPr lang="en-US" sz="1000" b="0" smtClean="0">
                          <a:solidFill>
                            <a:schemeClr val="tx1"/>
                          </a:solidFill>
                        </a:rPr>
                        <a:t>Emisi Karbon Operasional</a:t>
                      </a:r>
                      <a:endParaRPr lang="en-US"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smtClean="0">
                          <a:solidFill>
                            <a:schemeClr val="tx1"/>
                          </a:solidFill>
                        </a:rPr>
                        <a:t>KgCO2/m2</a:t>
                      </a:r>
                      <a:endParaRPr lang="en-US"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493660"/>
                  </a:ext>
                </a:extLst>
              </a:tr>
              <a:tr h="292209">
                <a:tc>
                  <a:txBody>
                    <a:bodyPr/>
                    <a:lstStyle/>
                    <a:p>
                      <a:r>
                        <a:rPr lang="en-US" sz="1000" b="0" smtClean="0">
                          <a:solidFill>
                            <a:schemeClr val="tx1"/>
                          </a:solidFill>
                        </a:rPr>
                        <a:t>Emisi Karbon Akumulasi</a:t>
                      </a:r>
                      <a:endParaRPr lang="en-US"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smtClean="0">
                          <a:solidFill>
                            <a:schemeClr val="tx1"/>
                          </a:solidFill>
                        </a:rPr>
                        <a:t>KgCO2/m2</a:t>
                      </a:r>
                      <a:endParaRPr lang="en-US"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5042520"/>
                  </a:ext>
                </a:extLst>
              </a:tr>
              <a:tr h="292209">
                <a:tc>
                  <a:txBody>
                    <a:bodyPr/>
                    <a:lstStyle/>
                    <a:p>
                      <a:r>
                        <a:rPr lang="en-US" sz="1000" b="0" smtClean="0">
                          <a:solidFill>
                            <a:schemeClr val="tx1"/>
                          </a:solidFill>
                        </a:rPr>
                        <a:t>Total Konsumsi Energi</a:t>
                      </a:r>
                      <a:endParaRPr lang="en-US"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b="0" smtClean="0">
                          <a:solidFill>
                            <a:schemeClr val="tx1"/>
                          </a:solidFill>
                        </a:rPr>
                        <a:t>kwh/m2</a:t>
                      </a:r>
                      <a:endParaRPr lang="en-US" sz="10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1490575"/>
                  </a:ext>
                </a:extLst>
              </a:tr>
            </a:tbl>
          </a:graphicData>
        </a:graphic>
      </p:graphicFrame>
      <p:graphicFrame>
        <p:nvGraphicFramePr>
          <p:cNvPr id="11" name="Table 10"/>
          <p:cNvGraphicFramePr>
            <a:graphicFrameLocks noGrp="1"/>
          </p:cNvGraphicFramePr>
          <p:nvPr>
            <p:extLst/>
          </p:nvPr>
        </p:nvGraphicFramePr>
        <p:xfrm>
          <a:off x="8449601" y="3102482"/>
          <a:ext cx="3004458" cy="1524000"/>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2696422562"/>
                    </a:ext>
                  </a:extLst>
                </a:gridCol>
                <a:gridCol w="1502229">
                  <a:extLst>
                    <a:ext uri="{9D8B030D-6E8A-4147-A177-3AD203B41FA5}">
                      <a16:colId xmlns:a16="http://schemas.microsoft.com/office/drawing/2014/main" val="4073441446"/>
                    </a:ext>
                  </a:extLst>
                </a:gridCol>
              </a:tblGrid>
              <a:tr h="410359">
                <a:tc>
                  <a:txBody>
                    <a:bodyPr/>
                    <a:lstStyle/>
                    <a:p>
                      <a:r>
                        <a:rPr lang="en-US" sz="1000" smtClean="0">
                          <a:solidFill>
                            <a:schemeClr val="tx1"/>
                          </a:solidFill>
                        </a:rPr>
                        <a:t>Komponen Bangunan</a:t>
                      </a:r>
                      <a:endParaRPr lang="en-US"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smtClean="0">
                          <a:solidFill>
                            <a:schemeClr val="tx1"/>
                          </a:solidFill>
                        </a:rPr>
                        <a:t>Nilai Optimasi Energi PV (kWh/Tahun)-Strategi Aktif</a:t>
                      </a:r>
                      <a:endParaRPr lang="en-US"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2790678"/>
                  </a:ext>
                </a:extLst>
              </a:tr>
              <a:tr h="182382">
                <a:tc>
                  <a:txBody>
                    <a:bodyPr/>
                    <a:lstStyle/>
                    <a:p>
                      <a:r>
                        <a:rPr lang="en-US" sz="1000" smtClean="0">
                          <a:solidFill>
                            <a:schemeClr val="tx1"/>
                          </a:solidFill>
                        </a:rPr>
                        <a:t>Dinding Barat</a:t>
                      </a:r>
                      <a:endParaRPr lang="en-US"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7672454"/>
                  </a:ext>
                </a:extLst>
              </a:tr>
              <a:tr h="182382">
                <a:tc>
                  <a:txBody>
                    <a:bodyPr/>
                    <a:lstStyle/>
                    <a:p>
                      <a:r>
                        <a:rPr lang="en-US" sz="1000" smtClean="0">
                          <a:solidFill>
                            <a:schemeClr val="tx1"/>
                          </a:solidFill>
                        </a:rPr>
                        <a:t>Dinding Timur</a:t>
                      </a:r>
                      <a:endParaRPr lang="en-US"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221616"/>
                  </a:ext>
                </a:extLst>
              </a:tr>
              <a:tr h="182382">
                <a:tc>
                  <a:txBody>
                    <a:bodyPr/>
                    <a:lstStyle/>
                    <a:p>
                      <a:r>
                        <a:rPr lang="en-US" sz="1000" smtClean="0">
                          <a:solidFill>
                            <a:schemeClr val="tx1"/>
                          </a:solidFill>
                        </a:rPr>
                        <a:t>Area Atap</a:t>
                      </a:r>
                      <a:endParaRPr lang="en-US"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2061465"/>
                  </a:ext>
                </a:extLst>
              </a:tr>
              <a:tr h="182382">
                <a:tc>
                  <a:txBody>
                    <a:bodyPr/>
                    <a:lstStyle/>
                    <a:p>
                      <a:r>
                        <a:rPr lang="en-US" sz="1000" smtClean="0">
                          <a:solidFill>
                            <a:schemeClr val="tx1"/>
                          </a:solidFill>
                        </a:rPr>
                        <a:t>Total</a:t>
                      </a:r>
                      <a:endParaRPr lang="en-US"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3012335"/>
                  </a:ext>
                </a:extLst>
              </a:tr>
            </a:tbl>
          </a:graphicData>
        </a:graphic>
      </p:graphicFrame>
      <p:graphicFrame>
        <p:nvGraphicFramePr>
          <p:cNvPr id="12" name="Table 11"/>
          <p:cNvGraphicFramePr>
            <a:graphicFrameLocks noGrp="1"/>
          </p:cNvGraphicFramePr>
          <p:nvPr>
            <p:extLst/>
          </p:nvPr>
        </p:nvGraphicFramePr>
        <p:xfrm>
          <a:off x="8449599" y="4776052"/>
          <a:ext cx="3004460" cy="1865140"/>
        </p:xfrm>
        <a:graphic>
          <a:graphicData uri="http://schemas.openxmlformats.org/drawingml/2006/table">
            <a:tbl>
              <a:tblPr firstRow="1" bandRow="1">
                <a:tableStyleId>{5C22544A-7EE6-4342-B048-85BDC9FD1C3A}</a:tableStyleId>
              </a:tblPr>
              <a:tblGrid>
                <a:gridCol w="1502230">
                  <a:extLst>
                    <a:ext uri="{9D8B030D-6E8A-4147-A177-3AD203B41FA5}">
                      <a16:colId xmlns:a16="http://schemas.microsoft.com/office/drawing/2014/main" val="2696422562"/>
                    </a:ext>
                  </a:extLst>
                </a:gridCol>
                <a:gridCol w="1502230">
                  <a:extLst>
                    <a:ext uri="{9D8B030D-6E8A-4147-A177-3AD203B41FA5}">
                      <a16:colId xmlns:a16="http://schemas.microsoft.com/office/drawing/2014/main" val="4073441446"/>
                    </a:ext>
                  </a:extLst>
                </a:gridCol>
              </a:tblGrid>
              <a:tr h="324616">
                <a:tc>
                  <a:txBody>
                    <a:bodyPr/>
                    <a:lstStyle/>
                    <a:p>
                      <a:r>
                        <a:rPr lang="en-US" sz="1000" smtClean="0">
                          <a:solidFill>
                            <a:schemeClr val="tx1"/>
                          </a:solidFill>
                        </a:rPr>
                        <a:t>Selubung</a:t>
                      </a:r>
                      <a:endParaRPr lang="en-US"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smtClean="0">
                          <a:solidFill>
                            <a:schemeClr val="tx1"/>
                          </a:solidFill>
                        </a:rPr>
                        <a:t>Nilai Energi radiasi matahari pada selubung (kWh/m2)</a:t>
                      </a:r>
                      <a:endParaRPr lang="en-US"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2790678"/>
                  </a:ext>
                </a:extLst>
              </a:tr>
              <a:tr h="263300">
                <a:tc>
                  <a:txBody>
                    <a:bodyPr/>
                    <a:lstStyle/>
                    <a:p>
                      <a:r>
                        <a:rPr lang="en-US" sz="1000" smtClean="0">
                          <a:solidFill>
                            <a:schemeClr val="tx1"/>
                          </a:solidFill>
                        </a:rPr>
                        <a:t>Dinding Utara</a:t>
                      </a:r>
                      <a:endParaRPr lang="en-US"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7672454"/>
                  </a:ext>
                </a:extLst>
              </a:tr>
              <a:tr h="263300">
                <a:tc>
                  <a:txBody>
                    <a:bodyPr/>
                    <a:lstStyle/>
                    <a:p>
                      <a:r>
                        <a:rPr lang="en-US" sz="1000" smtClean="0">
                          <a:solidFill>
                            <a:schemeClr val="tx1"/>
                          </a:solidFill>
                        </a:rPr>
                        <a:t>Dinding Selatan</a:t>
                      </a:r>
                      <a:endParaRPr lang="en-US"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221616"/>
                  </a:ext>
                </a:extLst>
              </a:tr>
              <a:tr h="263300">
                <a:tc>
                  <a:txBody>
                    <a:bodyPr/>
                    <a:lstStyle/>
                    <a:p>
                      <a:r>
                        <a:rPr lang="en-US" sz="1000" smtClean="0">
                          <a:solidFill>
                            <a:schemeClr val="tx1"/>
                          </a:solidFill>
                        </a:rPr>
                        <a:t>Dinding Barat</a:t>
                      </a:r>
                      <a:endParaRPr lang="en-US"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2061465"/>
                  </a:ext>
                </a:extLst>
              </a:tr>
              <a:tr h="263300">
                <a:tc>
                  <a:txBody>
                    <a:bodyPr/>
                    <a:lstStyle/>
                    <a:p>
                      <a:r>
                        <a:rPr lang="en-US" sz="1000" smtClean="0">
                          <a:solidFill>
                            <a:schemeClr val="tx1"/>
                          </a:solidFill>
                        </a:rPr>
                        <a:t>Dinding Timur</a:t>
                      </a:r>
                      <a:endParaRPr lang="en-US"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77068"/>
                  </a:ext>
                </a:extLst>
              </a:tr>
              <a:tr h="263300">
                <a:tc>
                  <a:txBody>
                    <a:bodyPr/>
                    <a:lstStyle/>
                    <a:p>
                      <a:r>
                        <a:rPr lang="en-US" sz="1000" smtClean="0">
                          <a:solidFill>
                            <a:schemeClr val="tx1"/>
                          </a:solidFill>
                        </a:rPr>
                        <a:t>Area Atap</a:t>
                      </a:r>
                      <a:endParaRPr lang="en-US"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3821012"/>
                  </a:ext>
                </a:extLst>
              </a:tr>
            </a:tbl>
          </a:graphicData>
        </a:graphic>
      </p:graphicFrame>
      <p:sp>
        <p:nvSpPr>
          <p:cNvPr id="13" name="TextBox 12"/>
          <p:cNvSpPr txBox="1"/>
          <p:nvPr/>
        </p:nvSpPr>
        <p:spPr>
          <a:xfrm>
            <a:off x="9273213" y="-6760"/>
            <a:ext cx="1419363" cy="369332"/>
          </a:xfrm>
          <a:prstGeom prst="rect">
            <a:avLst/>
          </a:prstGeom>
          <a:noFill/>
        </p:spPr>
        <p:txBody>
          <a:bodyPr wrap="none" rtlCol="0">
            <a:spAutoFit/>
          </a:bodyPr>
          <a:lstStyle/>
          <a:p>
            <a:r>
              <a:rPr lang="en-US" b="1" smtClean="0"/>
              <a:t>Form Output</a:t>
            </a:r>
            <a:endParaRPr lang="en-US" b="1"/>
          </a:p>
        </p:txBody>
      </p:sp>
      <p:sp>
        <p:nvSpPr>
          <p:cNvPr id="14" name="Rectangle 13"/>
          <p:cNvSpPr/>
          <p:nvPr/>
        </p:nvSpPr>
        <p:spPr>
          <a:xfrm>
            <a:off x="8347165" y="296874"/>
            <a:ext cx="3213463" cy="645662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981602" y="2978277"/>
            <a:ext cx="757646" cy="476848"/>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7411116" y="2978277"/>
            <a:ext cx="757646" cy="476848"/>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2070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006" y="2585810"/>
            <a:ext cx="8162108" cy="1325563"/>
          </a:xfrm>
        </p:spPr>
        <p:txBody>
          <a:bodyPr>
            <a:noAutofit/>
          </a:bodyPr>
          <a:lstStyle/>
          <a:p>
            <a:r>
              <a:rPr lang="en-US" sz="4800" b="1" smtClean="0"/>
              <a:t>Bagaimana Implementasi BIM di Indonesia? Apakah sudah siap?</a:t>
            </a:r>
            <a:br>
              <a:rPr lang="en-US" sz="4800" b="1" smtClean="0"/>
            </a:br>
            <a:r>
              <a:rPr lang="en-US" sz="4800" b="1" smtClean="0"/>
              <a:t>Apakah sudah dapat berkontribusi?</a:t>
            </a:r>
            <a:endParaRPr lang="en-US" sz="4800" b="1"/>
          </a:p>
        </p:txBody>
      </p:sp>
      <p:sp>
        <p:nvSpPr>
          <p:cNvPr id="3" name="Rectangle 2"/>
          <p:cNvSpPr/>
          <p:nvPr/>
        </p:nvSpPr>
        <p:spPr>
          <a:xfrm>
            <a:off x="169817" y="4624251"/>
            <a:ext cx="6505303" cy="1306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5113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Dasar Penggunaan BIM di Indonesia</a:t>
            </a:r>
            <a:endParaRPr lang="en-US" b="1"/>
          </a:p>
        </p:txBody>
      </p:sp>
      <p:sp>
        <p:nvSpPr>
          <p:cNvPr id="3" name="Content Placeholder 2"/>
          <p:cNvSpPr>
            <a:spLocks noGrp="1"/>
          </p:cNvSpPr>
          <p:nvPr>
            <p:ph idx="1"/>
          </p:nvPr>
        </p:nvSpPr>
        <p:spPr/>
        <p:txBody>
          <a:bodyPr>
            <a:normAutofit fontScale="62500" lnSpcReduction="20000"/>
          </a:bodyPr>
          <a:lstStyle/>
          <a:p>
            <a:r>
              <a:rPr lang="en-US"/>
              <a:t>Peraturan Menteri Nomor 22 Tahun 2018</a:t>
            </a:r>
            <a:r>
              <a:rPr lang="en-US" smtClean="0"/>
              <a:t>. </a:t>
            </a:r>
            <a:r>
              <a:rPr lang="en-US" i="1"/>
              <a:t>“Penggunaan </a:t>
            </a:r>
            <a:r>
              <a:rPr lang="en-US"/>
              <a:t>BIM</a:t>
            </a:r>
            <a:r>
              <a:rPr lang="en-US" i="1"/>
              <a:t> (Building Information Modeling) wajib diterapkan pada Bangunan Gedung Negara tidak sederhana dengan kriteria luas diatas 2000 m2 dan di atas 2 lantai</a:t>
            </a:r>
            <a:r>
              <a:rPr lang="en-US" i="1" smtClean="0"/>
              <a:t>”</a:t>
            </a:r>
            <a:r>
              <a:rPr lang="en-US" smtClean="0"/>
              <a:t>.</a:t>
            </a:r>
          </a:p>
          <a:p>
            <a:r>
              <a:rPr lang="en-US"/>
              <a:t>Peraturan Pemerintah (PP) Nomor 16 Tahun 2021</a:t>
            </a:r>
            <a:r>
              <a:rPr lang="en-US" smtClean="0"/>
              <a:t>.</a:t>
            </a:r>
          </a:p>
          <a:p>
            <a:pPr marL="0" indent="0">
              <a:buNone/>
            </a:pPr>
            <a:r>
              <a:rPr lang="en-US" smtClean="0"/>
              <a:t>“</a:t>
            </a:r>
            <a:r>
              <a:rPr lang="en-US"/>
              <a:t>Metode pelaksanaan konstruksi bangunan dapat dilakukan dengan</a:t>
            </a:r>
            <a:r>
              <a:rPr lang="en-US" smtClean="0"/>
              <a:t>: Padat karya, padat teknologi (</a:t>
            </a:r>
            <a:r>
              <a:rPr lang="en-US" b="1"/>
              <a:t>wajib menggunakan BIM paling sedikit sampai dimensi </a:t>
            </a:r>
            <a:r>
              <a:rPr lang="en-US" b="1" smtClean="0"/>
              <a:t>kelima)</a:t>
            </a:r>
            <a:r>
              <a:rPr lang="en-US" smtClean="0"/>
              <a:t>, dan padat modal </a:t>
            </a:r>
            <a:r>
              <a:rPr lang="en-US" b="1" smtClean="0"/>
              <a:t>(</a:t>
            </a:r>
            <a:r>
              <a:rPr lang="pt-BR" b="1" smtClean="0"/>
              <a:t>wajib </a:t>
            </a:r>
            <a:r>
              <a:rPr lang="pt-BR" b="1"/>
              <a:t>menggunakan BIM sampai dimensi </a:t>
            </a:r>
            <a:r>
              <a:rPr lang="pt-BR" b="1" smtClean="0"/>
              <a:t>kedelapan</a:t>
            </a:r>
            <a:r>
              <a:rPr lang="pt-BR" b="1" smtClean="0"/>
              <a:t>).</a:t>
            </a:r>
            <a:r>
              <a:rPr lang="pt-BR" smtClean="0"/>
              <a:t>”</a:t>
            </a:r>
          </a:p>
          <a:p>
            <a:r>
              <a:rPr lang="pt-BR" smtClean="0"/>
              <a:t>BIM ISO 19650</a:t>
            </a:r>
          </a:p>
          <a:p>
            <a:pPr marL="0" indent="0">
              <a:buNone/>
            </a:pPr>
            <a:r>
              <a:rPr lang="en-US"/>
              <a:t>ISO 19650-1: digunakan untuk melakukan konsep dan prinsip mendesain untuk organisasi dan digitalisasi informasi bangunan pada pekerjaan teknik sipil</a:t>
            </a:r>
          </a:p>
          <a:p>
            <a:pPr marL="0" indent="0">
              <a:buNone/>
            </a:pPr>
            <a:r>
              <a:rPr lang="en-US"/>
              <a:t>ISO 19650-2: digunakan untuk tahap pengiriman aset dari sebuah pemodelan bagi organisasi dan digitalisasi informasi bangunan pada pekerjaan teknik sipil</a:t>
            </a:r>
          </a:p>
          <a:p>
            <a:pPr marL="0" indent="0">
              <a:buNone/>
            </a:pPr>
            <a:r>
              <a:rPr lang="en-US"/>
              <a:t>ISO 19650-3: digunakan untuk tahap pengerjaan aset permodalan bagi organisasi dan digitalisasi informasi bangunan pada pekerjaan teknik sipil</a:t>
            </a:r>
          </a:p>
          <a:p>
            <a:pPr marL="0" indent="0">
              <a:buNone/>
            </a:pPr>
            <a:r>
              <a:rPr lang="en-US"/>
              <a:t>ISO </a:t>
            </a:r>
            <a:r>
              <a:rPr lang="en-US" smtClean="0"/>
              <a:t>19650-4: </a:t>
            </a:r>
            <a:r>
              <a:rPr lang="en-US"/>
              <a:t>digunakan untuk pendekatan keamanan dalam manajemen informasi bagi organisasi dan digitalisasi informasi bangunan pada pekerjaan teknik sipil</a:t>
            </a:r>
          </a:p>
          <a:p>
            <a:pPr marL="0" indent="0">
              <a:buNone/>
            </a:pPr>
            <a:endParaRPr lang="en-US"/>
          </a:p>
        </p:txBody>
      </p:sp>
    </p:spTree>
    <p:extLst>
      <p:ext uri="{BB962C8B-B14F-4D97-AF65-F5344CB8AC3E}">
        <p14:creationId xmlns:p14="http://schemas.microsoft.com/office/powerpoint/2010/main" val="21443552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X550VX\AppData\Local\Microsoft\Windows\INetCache\Content.Word\8.jpg"/>
          <p:cNvPicPr/>
          <p:nvPr/>
        </p:nvPicPr>
        <p:blipFill>
          <a:blip r:embed="rId2">
            <a:extLst>
              <a:ext uri="{28A0092B-C50C-407E-A947-70E740481C1C}">
                <a14:useLocalDpi xmlns:a14="http://schemas.microsoft.com/office/drawing/2010/main" val="0"/>
              </a:ext>
            </a:extLst>
          </a:blip>
          <a:srcRect/>
          <a:stretch>
            <a:fillRect/>
          </a:stretch>
        </p:blipFill>
        <p:spPr bwMode="auto">
          <a:xfrm>
            <a:off x="0" y="2734140"/>
            <a:ext cx="12192000" cy="4123860"/>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2885669350"/>
              </p:ext>
            </p:extLst>
          </p:nvPr>
        </p:nvGraphicFramePr>
        <p:xfrm>
          <a:off x="0" y="485775"/>
          <a:ext cx="7145383" cy="2137410"/>
        </p:xfrm>
        <a:graphic>
          <a:graphicData uri="http://schemas.openxmlformats.org/drawingml/2006/table">
            <a:tbl>
              <a:tblPr firstRow="1" bandRow="1">
                <a:tableStyleId>{5C22544A-7EE6-4342-B048-85BDC9FD1C3A}</a:tableStyleId>
              </a:tblPr>
              <a:tblGrid>
                <a:gridCol w="2001070">
                  <a:extLst>
                    <a:ext uri="{9D8B030D-6E8A-4147-A177-3AD203B41FA5}">
                      <a16:colId xmlns:a16="http://schemas.microsoft.com/office/drawing/2014/main" val="804784121"/>
                    </a:ext>
                  </a:extLst>
                </a:gridCol>
                <a:gridCol w="3000093">
                  <a:extLst>
                    <a:ext uri="{9D8B030D-6E8A-4147-A177-3AD203B41FA5}">
                      <a16:colId xmlns:a16="http://schemas.microsoft.com/office/drawing/2014/main" val="2804469926"/>
                    </a:ext>
                  </a:extLst>
                </a:gridCol>
                <a:gridCol w="2144220">
                  <a:extLst>
                    <a:ext uri="{9D8B030D-6E8A-4147-A177-3AD203B41FA5}">
                      <a16:colId xmlns:a16="http://schemas.microsoft.com/office/drawing/2014/main" val="1707678419"/>
                    </a:ext>
                  </a:extLst>
                </a:gridCol>
              </a:tblGrid>
              <a:tr h="259080">
                <a:tc>
                  <a:txBody>
                    <a:bodyPr/>
                    <a:lstStyle/>
                    <a:p>
                      <a:pPr marL="0" marR="0" algn="just">
                        <a:spcBef>
                          <a:spcPts val="0"/>
                        </a:spcBef>
                        <a:spcAft>
                          <a:spcPts val="0"/>
                        </a:spcAft>
                      </a:pPr>
                      <a:r>
                        <a:rPr lang="en-GB" sz="2000">
                          <a:effectLst/>
                        </a:rPr>
                        <a:t>Respondent from </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just">
                        <a:spcBef>
                          <a:spcPts val="0"/>
                        </a:spcBef>
                        <a:spcAft>
                          <a:spcPts val="0"/>
                        </a:spcAft>
                      </a:pPr>
                      <a:r>
                        <a:rPr lang="en-GB" sz="2000">
                          <a:effectLst/>
                        </a:rPr>
                        <a:t>Experience in using BIM</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just">
                        <a:spcBef>
                          <a:spcPts val="0"/>
                        </a:spcBef>
                        <a:spcAft>
                          <a:spcPts val="0"/>
                        </a:spcAft>
                      </a:pPr>
                      <a:r>
                        <a:rPr lang="en-GB" sz="2000">
                          <a:effectLst/>
                        </a:rPr>
                        <a:t>Not Experience in using BIM</a:t>
                      </a:r>
                      <a:endParaRPr lang="en-US" sz="24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456079578"/>
                  </a:ext>
                </a:extLst>
              </a:tr>
              <a:tr h="221615">
                <a:tc>
                  <a:txBody>
                    <a:bodyPr/>
                    <a:lstStyle/>
                    <a:p>
                      <a:pPr marL="0" marR="0" algn="just">
                        <a:spcBef>
                          <a:spcPts val="0"/>
                        </a:spcBef>
                        <a:spcAft>
                          <a:spcPts val="0"/>
                        </a:spcAft>
                      </a:pPr>
                      <a:r>
                        <a:rPr lang="en-GB" sz="2000">
                          <a:effectLst/>
                        </a:rPr>
                        <a:t>Jawa </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just">
                        <a:spcBef>
                          <a:spcPts val="0"/>
                        </a:spcBef>
                        <a:spcAft>
                          <a:spcPts val="0"/>
                        </a:spcAft>
                      </a:pPr>
                      <a:r>
                        <a:rPr lang="en-GB" sz="2000">
                          <a:effectLst/>
                        </a:rPr>
                        <a:t>57.95%</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just">
                        <a:spcBef>
                          <a:spcPts val="0"/>
                        </a:spcBef>
                        <a:spcAft>
                          <a:spcPts val="0"/>
                        </a:spcAft>
                      </a:pPr>
                      <a:r>
                        <a:rPr lang="en-GB" sz="2000">
                          <a:effectLst/>
                        </a:rPr>
                        <a:t>42.05%</a:t>
                      </a:r>
                      <a:endParaRPr lang="en-US" sz="24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540892764"/>
                  </a:ext>
                </a:extLst>
              </a:tr>
              <a:tr h="264795">
                <a:tc>
                  <a:txBody>
                    <a:bodyPr/>
                    <a:lstStyle/>
                    <a:p>
                      <a:pPr marL="0" marR="0" algn="just">
                        <a:spcBef>
                          <a:spcPts val="0"/>
                        </a:spcBef>
                        <a:spcAft>
                          <a:spcPts val="0"/>
                        </a:spcAft>
                      </a:pPr>
                      <a:r>
                        <a:rPr lang="en-GB" sz="2000" smtClean="0">
                          <a:effectLst/>
                        </a:rPr>
                        <a:t>Kalimantan</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just">
                        <a:spcBef>
                          <a:spcPts val="0"/>
                        </a:spcBef>
                        <a:spcAft>
                          <a:spcPts val="0"/>
                        </a:spcAft>
                      </a:pPr>
                      <a:r>
                        <a:rPr lang="en-GB" sz="2000">
                          <a:effectLst/>
                        </a:rPr>
                        <a:t>60%</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just">
                        <a:spcBef>
                          <a:spcPts val="0"/>
                        </a:spcBef>
                        <a:spcAft>
                          <a:spcPts val="0"/>
                        </a:spcAft>
                      </a:pPr>
                      <a:r>
                        <a:rPr lang="en-GB" sz="2000">
                          <a:effectLst/>
                        </a:rPr>
                        <a:t>40%</a:t>
                      </a:r>
                      <a:endParaRPr lang="en-US" sz="24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493448414"/>
                  </a:ext>
                </a:extLst>
              </a:tr>
              <a:tr h="308610">
                <a:tc>
                  <a:txBody>
                    <a:bodyPr/>
                    <a:lstStyle/>
                    <a:p>
                      <a:pPr marL="0" marR="0" algn="just">
                        <a:spcBef>
                          <a:spcPts val="0"/>
                        </a:spcBef>
                        <a:spcAft>
                          <a:spcPts val="0"/>
                        </a:spcAft>
                      </a:pPr>
                      <a:r>
                        <a:rPr lang="en-GB" sz="2000">
                          <a:effectLst/>
                        </a:rPr>
                        <a:t>Sumatera</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just">
                        <a:spcBef>
                          <a:spcPts val="0"/>
                        </a:spcBef>
                        <a:spcAft>
                          <a:spcPts val="0"/>
                        </a:spcAft>
                      </a:pPr>
                      <a:r>
                        <a:rPr lang="en-GB" sz="2000">
                          <a:effectLst/>
                        </a:rPr>
                        <a:t>44.44%</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just">
                        <a:spcBef>
                          <a:spcPts val="0"/>
                        </a:spcBef>
                        <a:spcAft>
                          <a:spcPts val="0"/>
                        </a:spcAft>
                      </a:pPr>
                      <a:r>
                        <a:rPr lang="en-GB" sz="2000">
                          <a:effectLst/>
                        </a:rPr>
                        <a:t>55.56%</a:t>
                      </a:r>
                      <a:endParaRPr lang="en-US" sz="24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946385944"/>
                  </a:ext>
                </a:extLst>
              </a:tr>
              <a:tr h="263525">
                <a:tc>
                  <a:txBody>
                    <a:bodyPr/>
                    <a:lstStyle/>
                    <a:p>
                      <a:pPr marL="0" marR="0" algn="just">
                        <a:spcBef>
                          <a:spcPts val="0"/>
                        </a:spcBef>
                        <a:spcAft>
                          <a:spcPts val="0"/>
                        </a:spcAft>
                      </a:pPr>
                      <a:r>
                        <a:rPr lang="en-GB" sz="2000">
                          <a:effectLst/>
                        </a:rPr>
                        <a:t>Sulawesi</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just">
                        <a:spcBef>
                          <a:spcPts val="0"/>
                        </a:spcBef>
                        <a:spcAft>
                          <a:spcPts val="0"/>
                        </a:spcAft>
                      </a:pPr>
                      <a:r>
                        <a:rPr lang="en-GB" sz="2000">
                          <a:effectLst/>
                        </a:rPr>
                        <a:t>16.67%</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just">
                        <a:spcBef>
                          <a:spcPts val="0"/>
                        </a:spcBef>
                        <a:spcAft>
                          <a:spcPts val="0"/>
                        </a:spcAft>
                      </a:pPr>
                      <a:r>
                        <a:rPr lang="en-GB" sz="2000">
                          <a:effectLst/>
                        </a:rPr>
                        <a:t>83.33%</a:t>
                      </a:r>
                      <a:endParaRPr lang="en-US" sz="24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966196845"/>
                  </a:ext>
                </a:extLst>
              </a:tr>
              <a:tr h="37465">
                <a:tc>
                  <a:txBody>
                    <a:bodyPr/>
                    <a:lstStyle/>
                    <a:p>
                      <a:pPr marL="0" marR="0" algn="just">
                        <a:spcBef>
                          <a:spcPts val="0"/>
                        </a:spcBef>
                        <a:spcAft>
                          <a:spcPts val="0"/>
                        </a:spcAft>
                      </a:pPr>
                      <a:r>
                        <a:rPr lang="en-GB" sz="2000">
                          <a:effectLst/>
                        </a:rPr>
                        <a:t>Papua</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just">
                        <a:spcBef>
                          <a:spcPts val="0"/>
                        </a:spcBef>
                        <a:spcAft>
                          <a:spcPts val="0"/>
                        </a:spcAft>
                      </a:pPr>
                      <a:r>
                        <a:rPr lang="en-GB" sz="2000">
                          <a:effectLst/>
                        </a:rPr>
                        <a:t>0%</a:t>
                      </a:r>
                      <a:endParaRPr lang="en-US" sz="24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just">
                        <a:spcBef>
                          <a:spcPts val="0"/>
                        </a:spcBef>
                        <a:spcAft>
                          <a:spcPts val="0"/>
                        </a:spcAft>
                      </a:pPr>
                      <a:r>
                        <a:rPr lang="en-GB" sz="2000">
                          <a:effectLst/>
                        </a:rPr>
                        <a:t>100%</a:t>
                      </a:r>
                      <a:endParaRPr lang="en-US" sz="24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157412975"/>
                  </a:ext>
                </a:extLst>
              </a:tr>
            </a:tbl>
          </a:graphicData>
        </a:graphic>
      </p:graphicFrame>
      <p:pic>
        <p:nvPicPr>
          <p:cNvPr id="5" name="Picture 4" descr="C:\Users\User\AppData\Local\Microsoft\Windows\INetCache\Content.Word\3.jpg"/>
          <p:cNvPicPr/>
          <p:nvPr/>
        </p:nvPicPr>
        <p:blipFill>
          <a:blip r:embed="rId3">
            <a:extLst>
              <a:ext uri="{28A0092B-C50C-407E-A947-70E740481C1C}">
                <a14:useLocalDpi xmlns:a14="http://schemas.microsoft.com/office/drawing/2010/main" val="0"/>
              </a:ext>
            </a:extLst>
          </a:blip>
          <a:srcRect l="11752" r="17564"/>
          <a:stretch>
            <a:fillRect/>
          </a:stretch>
        </p:blipFill>
        <p:spPr bwMode="auto">
          <a:xfrm>
            <a:off x="7271658" y="1"/>
            <a:ext cx="3933371" cy="3425370"/>
          </a:xfrm>
          <a:prstGeom prst="rect">
            <a:avLst/>
          </a:prstGeom>
          <a:noFill/>
          <a:ln>
            <a:noFill/>
          </a:ln>
        </p:spPr>
      </p:pic>
      <p:sp>
        <p:nvSpPr>
          <p:cNvPr id="7" name="Rectangle 6"/>
          <p:cNvSpPr/>
          <p:nvPr/>
        </p:nvSpPr>
        <p:spPr>
          <a:xfrm>
            <a:off x="308950" y="1"/>
            <a:ext cx="2248180" cy="369332"/>
          </a:xfrm>
          <a:prstGeom prst="rect">
            <a:avLst/>
          </a:prstGeom>
        </p:spPr>
        <p:txBody>
          <a:bodyPr wrap="none">
            <a:spAutoFit/>
          </a:bodyPr>
          <a:lstStyle/>
          <a:p>
            <a:r>
              <a:rPr lang="en-US"/>
              <a:t>(Primasetra dkk,2022)</a:t>
            </a:r>
          </a:p>
        </p:txBody>
      </p:sp>
    </p:spTree>
    <p:extLst>
      <p:ext uri="{BB962C8B-B14F-4D97-AF65-F5344CB8AC3E}">
        <p14:creationId xmlns:p14="http://schemas.microsoft.com/office/powerpoint/2010/main" val="1989289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24545" y="1283732"/>
            <a:ext cx="10247811" cy="561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Building Information Modeling</a:t>
            </a:r>
            <a:endParaRPr lang="en-US"/>
          </a:p>
        </p:txBody>
      </p:sp>
      <p:sp>
        <p:nvSpPr>
          <p:cNvPr id="7" name="Rounded Rectangle 6"/>
          <p:cNvSpPr/>
          <p:nvPr/>
        </p:nvSpPr>
        <p:spPr>
          <a:xfrm>
            <a:off x="437607" y="2508069"/>
            <a:ext cx="2841172" cy="561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Dimensi BIM</a:t>
            </a:r>
            <a:endParaRPr lang="en-US"/>
          </a:p>
        </p:txBody>
      </p:sp>
      <p:sp>
        <p:nvSpPr>
          <p:cNvPr id="8" name="Rounded Rectangle 7"/>
          <p:cNvSpPr/>
          <p:nvPr/>
        </p:nvSpPr>
        <p:spPr>
          <a:xfrm>
            <a:off x="437606" y="3108255"/>
            <a:ext cx="2841173" cy="309660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rPr>
              <a:t>Sejauh mana dan sebanyak apa informasi yang ditampilkan dalam suatu model BIM</a:t>
            </a:r>
          </a:p>
          <a:p>
            <a:pPr algn="ctr"/>
            <a:r>
              <a:rPr lang="en-US" smtClean="0">
                <a:solidFill>
                  <a:schemeClr val="bg1"/>
                </a:solidFill>
              </a:rPr>
              <a:t>BIM 3D</a:t>
            </a:r>
          </a:p>
          <a:p>
            <a:pPr algn="ctr"/>
            <a:r>
              <a:rPr lang="en-US" smtClean="0">
                <a:solidFill>
                  <a:schemeClr val="bg1"/>
                </a:solidFill>
              </a:rPr>
              <a:t>BIM 4D</a:t>
            </a:r>
          </a:p>
          <a:p>
            <a:pPr algn="ctr"/>
            <a:r>
              <a:rPr lang="en-US" smtClean="0">
                <a:solidFill>
                  <a:schemeClr val="bg1"/>
                </a:solidFill>
              </a:rPr>
              <a:t>BIM 5D</a:t>
            </a:r>
          </a:p>
          <a:p>
            <a:pPr algn="ctr"/>
            <a:r>
              <a:rPr lang="en-US" smtClean="0">
                <a:solidFill>
                  <a:schemeClr val="bg1"/>
                </a:solidFill>
              </a:rPr>
              <a:t>BIM 6D</a:t>
            </a:r>
          </a:p>
          <a:p>
            <a:pPr algn="ctr"/>
            <a:r>
              <a:rPr lang="en-US" smtClean="0">
                <a:solidFill>
                  <a:schemeClr val="bg1"/>
                </a:solidFill>
              </a:rPr>
              <a:t>BIM 7D</a:t>
            </a:r>
            <a:endParaRPr lang="en-US">
              <a:solidFill>
                <a:schemeClr val="bg1"/>
              </a:solidFill>
            </a:endParaRPr>
          </a:p>
        </p:txBody>
      </p:sp>
      <p:sp>
        <p:nvSpPr>
          <p:cNvPr id="10" name="Rounded Rectangle 9"/>
          <p:cNvSpPr/>
          <p:nvPr/>
        </p:nvSpPr>
        <p:spPr>
          <a:xfrm>
            <a:off x="7831184" y="2508069"/>
            <a:ext cx="2841172" cy="561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Level of Detail </a:t>
            </a:r>
          </a:p>
          <a:p>
            <a:pPr algn="ctr"/>
            <a:r>
              <a:rPr lang="en-US" smtClean="0"/>
              <a:t>(LOD)</a:t>
            </a:r>
            <a:endParaRPr lang="en-US"/>
          </a:p>
        </p:txBody>
      </p:sp>
      <p:sp>
        <p:nvSpPr>
          <p:cNvPr id="11" name="Rounded Rectangle 10"/>
          <p:cNvSpPr/>
          <p:nvPr/>
        </p:nvSpPr>
        <p:spPr>
          <a:xfrm>
            <a:off x="7831183" y="3108255"/>
            <a:ext cx="2841173" cy="309660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rPr>
              <a:t>Seberapa detail tingkat informasi modeling yang ditampilkan</a:t>
            </a:r>
          </a:p>
          <a:p>
            <a:pPr algn="ctr"/>
            <a:r>
              <a:rPr lang="en-US" smtClean="0">
                <a:solidFill>
                  <a:schemeClr val="bg1"/>
                </a:solidFill>
              </a:rPr>
              <a:t>LOD 100</a:t>
            </a:r>
          </a:p>
          <a:p>
            <a:pPr algn="ctr"/>
            <a:r>
              <a:rPr lang="en-US" smtClean="0">
                <a:solidFill>
                  <a:schemeClr val="bg1"/>
                </a:solidFill>
              </a:rPr>
              <a:t>LOD 200</a:t>
            </a:r>
          </a:p>
          <a:p>
            <a:pPr algn="ctr"/>
            <a:r>
              <a:rPr lang="en-US" smtClean="0">
                <a:solidFill>
                  <a:schemeClr val="bg1"/>
                </a:solidFill>
              </a:rPr>
              <a:t>LOD 300</a:t>
            </a:r>
          </a:p>
          <a:p>
            <a:pPr algn="ctr"/>
            <a:r>
              <a:rPr lang="en-US" smtClean="0">
                <a:solidFill>
                  <a:schemeClr val="bg1"/>
                </a:solidFill>
              </a:rPr>
              <a:t>LOD 400</a:t>
            </a:r>
          </a:p>
          <a:p>
            <a:pPr algn="ctr"/>
            <a:r>
              <a:rPr lang="en-US" smtClean="0">
                <a:solidFill>
                  <a:schemeClr val="bg1"/>
                </a:solidFill>
              </a:rPr>
              <a:t>LOD 500 </a:t>
            </a:r>
            <a:endParaRPr lang="en-US">
              <a:solidFill>
                <a:schemeClr val="bg1"/>
              </a:solidFill>
            </a:endParaRPr>
          </a:p>
        </p:txBody>
      </p:sp>
      <p:sp>
        <p:nvSpPr>
          <p:cNvPr id="12" name="Rounded Rectangle 11"/>
          <p:cNvSpPr/>
          <p:nvPr/>
        </p:nvSpPr>
        <p:spPr>
          <a:xfrm>
            <a:off x="4225835" y="2508069"/>
            <a:ext cx="2841172" cy="5617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Interoperability</a:t>
            </a:r>
            <a:endParaRPr lang="en-US"/>
          </a:p>
        </p:txBody>
      </p:sp>
      <p:sp>
        <p:nvSpPr>
          <p:cNvPr id="13" name="Rounded Rectangle 12"/>
          <p:cNvSpPr/>
          <p:nvPr/>
        </p:nvSpPr>
        <p:spPr>
          <a:xfrm>
            <a:off x="4225834" y="3108255"/>
            <a:ext cx="2841173" cy="309660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bg1"/>
                </a:solidFill>
              </a:rPr>
              <a:t>Berkaitan dengan kolaborasi antar bidang, data dan antar Platform BIM Authoring Software yang digunakan</a:t>
            </a:r>
          </a:p>
          <a:p>
            <a:pPr algn="ctr"/>
            <a:endParaRPr lang="en-US" sz="1600">
              <a:solidFill>
                <a:schemeClr val="bg1"/>
              </a:solidFill>
            </a:endParaRPr>
          </a:p>
          <a:p>
            <a:pPr algn="ctr"/>
            <a:r>
              <a:rPr lang="en-US" sz="1600" smtClean="0">
                <a:solidFill>
                  <a:schemeClr val="bg1"/>
                </a:solidFill>
              </a:rPr>
              <a:t>DWG to RVT</a:t>
            </a:r>
          </a:p>
          <a:p>
            <a:pPr algn="ctr"/>
            <a:r>
              <a:rPr lang="en-US" sz="1600" smtClean="0">
                <a:solidFill>
                  <a:schemeClr val="bg1"/>
                </a:solidFill>
              </a:rPr>
              <a:t>AXM to RVT</a:t>
            </a:r>
          </a:p>
          <a:p>
            <a:pPr algn="ctr"/>
            <a:r>
              <a:rPr lang="en-US" sz="1600" smtClean="0">
                <a:solidFill>
                  <a:schemeClr val="bg1"/>
                </a:solidFill>
              </a:rPr>
              <a:t>IFC to RVT to CSV</a:t>
            </a:r>
          </a:p>
          <a:p>
            <a:pPr algn="ctr"/>
            <a:r>
              <a:rPr lang="en-US" sz="1600" smtClean="0">
                <a:solidFill>
                  <a:schemeClr val="bg1"/>
                </a:solidFill>
              </a:rPr>
              <a:t>FormIt-Revit-Archicad-Navisworks-Tekla-Cubicost-excel-etc.</a:t>
            </a:r>
            <a:endParaRPr lang="en-US" sz="1600">
              <a:solidFill>
                <a:schemeClr val="bg1"/>
              </a:solidFill>
            </a:endParaRPr>
          </a:p>
        </p:txBody>
      </p:sp>
      <p:sp>
        <p:nvSpPr>
          <p:cNvPr id="14" name="TextBox 13"/>
          <p:cNvSpPr txBox="1"/>
          <p:nvPr/>
        </p:nvSpPr>
        <p:spPr>
          <a:xfrm>
            <a:off x="437606" y="352697"/>
            <a:ext cx="8001614" cy="646331"/>
          </a:xfrm>
          <a:prstGeom prst="rect">
            <a:avLst/>
          </a:prstGeom>
          <a:noFill/>
        </p:spPr>
        <p:txBody>
          <a:bodyPr wrap="none" rtlCol="0">
            <a:spAutoFit/>
          </a:bodyPr>
          <a:lstStyle/>
          <a:p>
            <a:r>
              <a:rPr lang="en-US" sz="3600" b="1" smtClean="0"/>
              <a:t>3 Elemen Teknis yang </a:t>
            </a:r>
            <a:r>
              <a:rPr lang="en-US" sz="3600" b="1" dirty="0" err="1" smtClean="0"/>
              <a:t>Penting</a:t>
            </a:r>
            <a:r>
              <a:rPr lang="en-US" sz="3600" b="1" dirty="0" smtClean="0"/>
              <a:t> </a:t>
            </a:r>
            <a:r>
              <a:rPr lang="en-US" sz="3600" b="1" dirty="0" err="1" smtClean="0"/>
              <a:t>dalam</a:t>
            </a:r>
            <a:r>
              <a:rPr lang="en-US" sz="3600" b="1" dirty="0" smtClean="0"/>
              <a:t> BIM</a:t>
            </a:r>
            <a:endParaRPr lang="en-US" sz="3600" b="1" dirty="0"/>
          </a:p>
        </p:txBody>
      </p:sp>
      <p:sp>
        <p:nvSpPr>
          <p:cNvPr id="17" name="Down Arrow 16"/>
          <p:cNvSpPr/>
          <p:nvPr/>
        </p:nvSpPr>
        <p:spPr>
          <a:xfrm>
            <a:off x="1544683" y="1876658"/>
            <a:ext cx="440871" cy="592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5478236" y="1876658"/>
            <a:ext cx="440871" cy="592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8970918" y="1889311"/>
            <a:ext cx="440871" cy="592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44683" y="6204856"/>
            <a:ext cx="696024" cy="369332"/>
          </a:xfrm>
          <a:prstGeom prst="rect">
            <a:avLst/>
          </a:prstGeom>
          <a:noFill/>
        </p:spPr>
        <p:txBody>
          <a:bodyPr wrap="none" rtlCol="0">
            <a:spAutoFit/>
          </a:bodyPr>
          <a:lstStyle/>
          <a:p>
            <a:r>
              <a:rPr lang="en-US" b="1" smtClean="0"/>
              <a:t>Input</a:t>
            </a:r>
            <a:endParaRPr lang="en-US" b="1"/>
          </a:p>
        </p:txBody>
      </p:sp>
      <p:sp>
        <p:nvSpPr>
          <p:cNvPr id="15" name="TextBox 14"/>
          <p:cNvSpPr txBox="1"/>
          <p:nvPr/>
        </p:nvSpPr>
        <p:spPr>
          <a:xfrm>
            <a:off x="5298408" y="6204856"/>
            <a:ext cx="904799" cy="369332"/>
          </a:xfrm>
          <a:prstGeom prst="rect">
            <a:avLst/>
          </a:prstGeom>
          <a:noFill/>
        </p:spPr>
        <p:txBody>
          <a:bodyPr wrap="none" rtlCol="0">
            <a:spAutoFit/>
          </a:bodyPr>
          <a:lstStyle/>
          <a:p>
            <a:r>
              <a:rPr lang="en-US" b="1" smtClean="0"/>
              <a:t>Process</a:t>
            </a:r>
            <a:endParaRPr lang="en-US" b="1"/>
          </a:p>
        </p:txBody>
      </p:sp>
      <p:sp>
        <p:nvSpPr>
          <p:cNvPr id="16" name="TextBox 15"/>
          <p:cNvSpPr txBox="1"/>
          <p:nvPr/>
        </p:nvSpPr>
        <p:spPr>
          <a:xfrm>
            <a:off x="8907236" y="6204856"/>
            <a:ext cx="870751" cy="369332"/>
          </a:xfrm>
          <a:prstGeom prst="rect">
            <a:avLst/>
          </a:prstGeom>
          <a:noFill/>
        </p:spPr>
        <p:txBody>
          <a:bodyPr wrap="none" rtlCol="0">
            <a:spAutoFit/>
          </a:bodyPr>
          <a:lstStyle/>
          <a:p>
            <a:r>
              <a:rPr lang="en-US" b="1" smtClean="0"/>
              <a:t>Output</a:t>
            </a:r>
            <a:endParaRPr lang="en-US" b="1"/>
          </a:p>
        </p:txBody>
      </p:sp>
      <p:sp>
        <p:nvSpPr>
          <p:cNvPr id="20" name="Snip Diagonal Corner Rectangle 19"/>
          <p:cNvSpPr/>
          <p:nvPr/>
        </p:nvSpPr>
        <p:spPr>
          <a:xfrm>
            <a:off x="8907236" y="-5685"/>
            <a:ext cx="3284764" cy="775126"/>
          </a:xfrm>
          <a:prstGeom prst="snip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43120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12015205"/>
              </p:ext>
            </p:extLst>
          </p:nvPr>
        </p:nvGraphicFramePr>
        <p:xfrm>
          <a:off x="293643" y="301239"/>
          <a:ext cx="5258072" cy="2468880"/>
        </p:xfrm>
        <a:graphic>
          <a:graphicData uri="http://schemas.openxmlformats.org/drawingml/2006/table">
            <a:tbl>
              <a:tblPr firstRow="1" firstCol="1" bandRow="1">
                <a:tableStyleId>{5C22544A-7EE6-4342-B048-85BDC9FD1C3A}</a:tableStyleId>
              </a:tblPr>
              <a:tblGrid>
                <a:gridCol w="3219228">
                  <a:extLst>
                    <a:ext uri="{9D8B030D-6E8A-4147-A177-3AD203B41FA5}">
                      <a16:colId xmlns:a16="http://schemas.microsoft.com/office/drawing/2014/main" val="2632935653"/>
                    </a:ext>
                  </a:extLst>
                </a:gridCol>
                <a:gridCol w="2038844">
                  <a:extLst>
                    <a:ext uri="{9D8B030D-6E8A-4147-A177-3AD203B41FA5}">
                      <a16:colId xmlns:a16="http://schemas.microsoft.com/office/drawing/2014/main" val="3199622737"/>
                    </a:ext>
                  </a:extLst>
                </a:gridCol>
              </a:tblGrid>
              <a:tr h="0">
                <a:tc>
                  <a:txBody>
                    <a:bodyPr/>
                    <a:lstStyle/>
                    <a:p>
                      <a:pPr marL="0" marR="0">
                        <a:spcBef>
                          <a:spcPts val="0"/>
                        </a:spcBef>
                        <a:spcAft>
                          <a:spcPts val="0"/>
                        </a:spcAft>
                      </a:pPr>
                      <a:r>
                        <a:rPr lang="en-US" sz="1800">
                          <a:effectLst/>
                        </a:rPr>
                        <a:t>5 Factors that cause problems of BIM utilization in Indonesia</a:t>
                      </a:r>
                      <a:endParaRPr lang="en-US"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Keywords</a:t>
                      </a:r>
                      <a:endParaRPr lang="en-US"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74165854"/>
                  </a:ext>
                </a:extLst>
              </a:tr>
              <a:tr h="0">
                <a:tc>
                  <a:txBody>
                    <a:bodyPr/>
                    <a:lstStyle/>
                    <a:p>
                      <a:pPr marL="0" marR="0">
                        <a:spcBef>
                          <a:spcPts val="0"/>
                        </a:spcBef>
                        <a:spcAft>
                          <a:spcPts val="0"/>
                        </a:spcAft>
                      </a:pPr>
                      <a:r>
                        <a:rPr lang="en-US" sz="1800">
                          <a:effectLst/>
                        </a:rPr>
                        <a:t>Limited Access</a:t>
                      </a:r>
                      <a:endParaRPr lang="en-US"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Access</a:t>
                      </a:r>
                      <a:endParaRPr lang="en-US"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73772798"/>
                  </a:ext>
                </a:extLst>
              </a:tr>
              <a:tr h="0">
                <a:tc>
                  <a:txBody>
                    <a:bodyPr/>
                    <a:lstStyle/>
                    <a:p>
                      <a:pPr marL="0" marR="0">
                        <a:spcBef>
                          <a:spcPts val="0"/>
                        </a:spcBef>
                        <a:spcAft>
                          <a:spcPts val="0"/>
                        </a:spcAft>
                      </a:pPr>
                      <a:r>
                        <a:rPr lang="en-US" sz="1800">
                          <a:effectLst/>
                        </a:rPr>
                        <a:t>Lack of BIM skill</a:t>
                      </a:r>
                      <a:endParaRPr lang="en-US"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Skill</a:t>
                      </a:r>
                      <a:endParaRPr lang="en-US"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51505739"/>
                  </a:ext>
                </a:extLst>
              </a:tr>
              <a:tr h="0">
                <a:tc>
                  <a:txBody>
                    <a:bodyPr/>
                    <a:lstStyle/>
                    <a:p>
                      <a:pPr marL="0" marR="0">
                        <a:spcBef>
                          <a:spcPts val="0"/>
                        </a:spcBef>
                        <a:spcAft>
                          <a:spcPts val="0"/>
                        </a:spcAft>
                      </a:pPr>
                      <a:r>
                        <a:rPr lang="en-US" sz="1800">
                          <a:effectLst/>
                        </a:rPr>
                        <a:t>Limited completeness of BIM component and material data</a:t>
                      </a:r>
                      <a:endParaRPr lang="en-US"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BIM Data</a:t>
                      </a:r>
                      <a:endParaRPr lang="en-US"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9972021"/>
                  </a:ext>
                </a:extLst>
              </a:tr>
              <a:tr h="0">
                <a:tc>
                  <a:txBody>
                    <a:bodyPr/>
                    <a:lstStyle/>
                    <a:p>
                      <a:pPr marL="0" marR="0">
                        <a:spcBef>
                          <a:spcPts val="0"/>
                        </a:spcBef>
                        <a:spcAft>
                          <a:spcPts val="0"/>
                        </a:spcAft>
                      </a:pPr>
                      <a:r>
                        <a:rPr lang="en-US" sz="1800">
                          <a:effectLst/>
                        </a:rPr>
                        <a:t>Inaccessibility of BIM infrastructure</a:t>
                      </a:r>
                      <a:endParaRPr lang="en-US"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BIM Infrastructure</a:t>
                      </a:r>
                      <a:endParaRPr lang="en-US"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19337215"/>
                  </a:ext>
                </a:extLst>
              </a:tr>
              <a:tr h="0">
                <a:tc>
                  <a:txBody>
                    <a:bodyPr/>
                    <a:lstStyle/>
                    <a:p>
                      <a:pPr marL="0" marR="0">
                        <a:spcBef>
                          <a:spcPts val="0"/>
                        </a:spcBef>
                        <a:spcAft>
                          <a:spcPts val="0"/>
                        </a:spcAft>
                      </a:pPr>
                      <a:r>
                        <a:rPr lang="en-US" sz="1800">
                          <a:effectLst/>
                        </a:rPr>
                        <a:t>Collaboration is limited</a:t>
                      </a:r>
                      <a:endParaRPr lang="en-US"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Collaboration</a:t>
                      </a:r>
                      <a:endParaRPr lang="en-US"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980228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61007746"/>
              </p:ext>
            </p:extLst>
          </p:nvPr>
        </p:nvGraphicFramePr>
        <p:xfrm>
          <a:off x="6527120" y="194559"/>
          <a:ext cx="5190264" cy="3169920"/>
        </p:xfrm>
        <a:graphic>
          <a:graphicData uri="http://schemas.openxmlformats.org/drawingml/2006/table">
            <a:tbl>
              <a:tblPr firstRow="1" firstCol="1" bandRow="1">
                <a:tableStyleId>{5C22544A-7EE6-4342-B048-85BDC9FD1C3A}</a:tableStyleId>
              </a:tblPr>
              <a:tblGrid>
                <a:gridCol w="2961948">
                  <a:extLst>
                    <a:ext uri="{9D8B030D-6E8A-4147-A177-3AD203B41FA5}">
                      <a16:colId xmlns:a16="http://schemas.microsoft.com/office/drawing/2014/main" val="3745265048"/>
                    </a:ext>
                  </a:extLst>
                </a:gridCol>
                <a:gridCol w="2228316">
                  <a:extLst>
                    <a:ext uri="{9D8B030D-6E8A-4147-A177-3AD203B41FA5}">
                      <a16:colId xmlns:a16="http://schemas.microsoft.com/office/drawing/2014/main" val="3964959700"/>
                    </a:ext>
                  </a:extLst>
                </a:gridCol>
              </a:tblGrid>
              <a:tr h="0">
                <a:tc>
                  <a:txBody>
                    <a:bodyPr/>
                    <a:lstStyle/>
                    <a:p>
                      <a:pPr marL="0" marR="0">
                        <a:spcBef>
                          <a:spcPts val="0"/>
                        </a:spcBef>
                        <a:spcAft>
                          <a:spcPts val="0"/>
                        </a:spcAft>
                      </a:pPr>
                      <a:r>
                        <a:rPr lang="en-US" sz="1600">
                          <a:effectLst/>
                        </a:rPr>
                        <a:t>5 Factors of Expectation of BIM Users in Indonesia</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Keywords</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11103866"/>
                  </a:ext>
                </a:extLst>
              </a:tr>
              <a:tr h="0">
                <a:tc>
                  <a:txBody>
                    <a:bodyPr/>
                    <a:lstStyle/>
                    <a:p>
                      <a:pPr marL="0" marR="0">
                        <a:spcBef>
                          <a:spcPts val="0"/>
                        </a:spcBef>
                        <a:spcAft>
                          <a:spcPts val="0"/>
                        </a:spcAft>
                      </a:pPr>
                      <a:r>
                        <a:rPr lang="en-US" sz="1600">
                          <a:effectLst/>
                        </a:rPr>
                        <a:t>Equitable distribution and standardization of BIM implementation in Indonesia</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BIM Standards</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36360596"/>
                  </a:ext>
                </a:extLst>
              </a:tr>
              <a:tr h="0">
                <a:tc>
                  <a:txBody>
                    <a:bodyPr/>
                    <a:lstStyle/>
                    <a:p>
                      <a:pPr marL="0" marR="0">
                        <a:spcBef>
                          <a:spcPts val="0"/>
                        </a:spcBef>
                        <a:spcAft>
                          <a:spcPts val="0"/>
                        </a:spcAft>
                      </a:pPr>
                      <a:r>
                        <a:rPr lang="en-US" sz="1600">
                          <a:effectLst/>
                        </a:rPr>
                        <a:t>Easy access to BIM data and a solid BIM Community for easy collaboration</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Access</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60359835"/>
                  </a:ext>
                </a:extLst>
              </a:tr>
              <a:tr h="0">
                <a:tc>
                  <a:txBody>
                    <a:bodyPr/>
                    <a:lstStyle/>
                    <a:p>
                      <a:pPr marL="0" marR="0">
                        <a:spcBef>
                          <a:spcPts val="0"/>
                        </a:spcBef>
                        <a:spcAft>
                          <a:spcPts val="0"/>
                        </a:spcAft>
                      </a:pPr>
                      <a:r>
                        <a:rPr lang="en-US" sz="1600">
                          <a:effectLst/>
                        </a:rPr>
                        <a:t> </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Community</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749943"/>
                  </a:ext>
                </a:extLst>
              </a:tr>
              <a:tr h="0">
                <a:tc>
                  <a:txBody>
                    <a:bodyPr/>
                    <a:lstStyle/>
                    <a:p>
                      <a:pPr marL="0" marR="0">
                        <a:spcBef>
                          <a:spcPts val="0"/>
                        </a:spcBef>
                        <a:spcAft>
                          <a:spcPts val="0"/>
                        </a:spcAft>
                      </a:pPr>
                      <a:r>
                        <a:rPr lang="en-US" sz="1600">
                          <a:effectLst/>
                        </a:rPr>
                        <a:t>Affordability and ease of access to BIM infrastructure</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BIM Infrastructure</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58412736"/>
                  </a:ext>
                </a:extLst>
              </a:tr>
              <a:tr h="0">
                <a:tc>
                  <a:txBody>
                    <a:bodyPr/>
                    <a:lstStyle/>
                    <a:p>
                      <a:pPr marL="0" marR="0">
                        <a:spcBef>
                          <a:spcPts val="0"/>
                        </a:spcBef>
                        <a:spcAft>
                          <a:spcPts val="0"/>
                        </a:spcAft>
                      </a:pPr>
                      <a:r>
                        <a:rPr lang="en-US" sz="1600">
                          <a:effectLst/>
                        </a:rPr>
                        <a:t>Ease of operation of BIM (Software and components)</a:t>
                      </a:r>
                      <a:endParaRPr lang="en-US"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Skillfulness</a:t>
                      </a:r>
                      <a:endParaRPr lang="en-US"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42672925"/>
                  </a:ext>
                </a:extLst>
              </a:tr>
            </a:tbl>
          </a:graphicData>
        </a:graphic>
      </p:graphicFrame>
      <p:sp>
        <p:nvSpPr>
          <p:cNvPr id="6" name="TextBox 5"/>
          <p:cNvSpPr txBox="1"/>
          <p:nvPr/>
        </p:nvSpPr>
        <p:spPr>
          <a:xfrm>
            <a:off x="9469204" y="3364479"/>
            <a:ext cx="2248180" cy="369332"/>
          </a:xfrm>
          <a:prstGeom prst="rect">
            <a:avLst/>
          </a:prstGeom>
          <a:noFill/>
        </p:spPr>
        <p:txBody>
          <a:bodyPr wrap="none" rtlCol="0">
            <a:spAutoFit/>
          </a:bodyPr>
          <a:lstStyle/>
          <a:p>
            <a:r>
              <a:rPr lang="en-US" smtClean="0"/>
              <a:t>(Primasetra dkk,2022)</a:t>
            </a:r>
            <a:endParaRPr lang="en-US"/>
          </a:p>
        </p:txBody>
      </p:sp>
      <p:graphicFrame>
        <p:nvGraphicFramePr>
          <p:cNvPr id="8" name="Chart 7"/>
          <p:cNvGraphicFramePr>
            <a:graphicFrameLocks/>
          </p:cNvGraphicFramePr>
          <p:nvPr>
            <p:extLst>
              <p:ext uri="{D42A27DB-BD31-4B8C-83A1-F6EECF244321}">
                <p14:modId xmlns:p14="http://schemas.microsoft.com/office/powerpoint/2010/main" val="3051528609"/>
              </p:ext>
            </p:extLst>
          </p:nvPr>
        </p:nvGraphicFramePr>
        <p:xfrm>
          <a:off x="5695407" y="3791199"/>
          <a:ext cx="6021978"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93643" y="3733811"/>
            <a:ext cx="4585063" cy="2031325"/>
          </a:xfrm>
          <a:prstGeom prst="rect">
            <a:avLst/>
          </a:prstGeom>
          <a:noFill/>
        </p:spPr>
        <p:txBody>
          <a:bodyPr wrap="square" rtlCol="0">
            <a:spAutoFit/>
          </a:bodyPr>
          <a:lstStyle/>
          <a:p>
            <a:r>
              <a:rPr lang="en-US"/>
              <a:t>Tingkat awareness penggunaan BIM di Indonesia cukup tinggi, namun tingkat penggunaannya masih rendah. Bagi praktisi, BIM memiliki manfaat untuk efisiensi kinerja dalam konstruksi: waktu, tenaga, dan biaya. Sedangkan bagi akademisi di Indonesia BIM bermanfaat untuk </a:t>
            </a:r>
            <a:r>
              <a:rPr lang="en-US" smtClean="0"/>
              <a:t>modeling (Hanifah, 2016).</a:t>
            </a:r>
            <a:endParaRPr lang="en-US"/>
          </a:p>
        </p:txBody>
      </p:sp>
      <p:sp>
        <p:nvSpPr>
          <p:cNvPr id="3" name="Oval 2"/>
          <p:cNvSpPr/>
          <p:nvPr/>
        </p:nvSpPr>
        <p:spPr>
          <a:xfrm>
            <a:off x="7170057" y="5892800"/>
            <a:ext cx="1175657" cy="754743"/>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9026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7566"/>
            <a:ext cx="3625864" cy="400110"/>
          </a:xfrm>
          <a:prstGeom prst="rect">
            <a:avLst/>
          </a:prstGeom>
          <a:noFill/>
        </p:spPr>
        <p:txBody>
          <a:bodyPr wrap="none" rtlCol="0">
            <a:spAutoFit/>
          </a:bodyPr>
          <a:lstStyle/>
          <a:p>
            <a:r>
              <a:rPr lang="en-US" sz="2000" b="1" smtClean="0"/>
              <a:t>Implementasi BIM di negara lain</a:t>
            </a:r>
            <a:endParaRPr lang="en-US" sz="2000" b="1"/>
          </a:p>
        </p:txBody>
      </p:sp>
      <p:sp>
        <p:nvSpPr>
          <p:cNvPr id="2" name="TextBox 1"/>
          <p:cNvSpPr txBox="1"/>
          <p:nvPr/>
        </p:nvSpPr>
        <p:spPr>
          <a:xfrm>
            <a:off x="195943" y="757646"/>
            <a:ext cx="184731" cy="369332"/>
          </a:xfrm>
          <a:prstGeom prst="rect">
            <a:avLst/>
          </a:prstGeom>
          <a:noFill/>
        </p:spPr>
        <p:txBody>
          <a:bodyPr wrap="none" rtlCol="0">
            <a:spAutoFit/>
          </a:bodyPr>
          <a:lstStyle/>
          <a:p>
            <a:endParaRPr lang="en-US"/>
          </a:p>
        </p:txBody>
      </p:sp>
      <p:sp>
        <p:nvSpPr>
          <p:cNvPr id="3" name="TextBox 2"/>
          <p:cNvSpPr txBox="1"/>
          <p:nvPr/>
        </p:nvSpPr>
        <p:spPr>
          <a:xfrm>
            <a:off x="59704" y="757646"/>
            <a:ext cx="7132320" cy="1754326"/>
          </a:xfrm>
          <a:prstGeom prst="rect">
            <a:avLst/>
          </a:prstGeom>
          <a:noFill/>
        </p:spPr>
        <p:txBody>
          <a:bodyPr wrap="square" rtlCol="0">
            <a:spAutoFit/>
          </a:bodyPr>
          <a:lstStyle/>
          <a:p>
            <a:r>
              <a:rPr lang="en-US" smtClean="0"/>
              <a:t>Dilakukan </a:t>
            </a:r>
            <a:r>
              <a:rPr lang="en-US"/>
              <a:t>serangkaian kegiatan untuk mengembangkan BIM secara luas di China mulai dari </a:t>
            </a:r>
            <a:r>
              <a:rPr lang="en-US" sz="2400" b="1">
                <a:solidFill>
                  <a:srgbClr val="FF0000"/>
                </a:solidFill>
              </a:rPr>
              <a:t>seminar-seminar tentang BIM, kompetisi desain menggunakan BIM, training dan lain sebagainya. </a:t>
            </a:r>
            <a:r>
              <a:rPr lang="en-US"/>
              <a:t>Hal tersebut membuat perkembangan BIM menjadi lebih baik di industri konstruksi di China. (Liu dkk, </a:t>
            </a:r>
            <a:r>
              <a:rPr lang="en-US" smtClean="0"/>
              <a:t>2017)</a:t>
            </a:r>
            <a:endParaRPr lang="en-US"/>
          </a:p>
        </p:txBody>
      </p:sp>
      <p:sp>
        <p:nvSpPr>
          <p:cNvPr id="5" name="TextBox 4"/>
          <p:cNvSpPr txBox="1"/>
          <p:nvPr/>
        </p:nvSpPr>
        <p:spPr>
          <a:xfrm>
            <a:off x="796834" y="2418457"/>
            <a:ext cx="9679578" cy="2123658"/>
          </a:xfrm>
          <a:prstGeom prst="rect">
            <a:avLst/>
          </a:prstGeom>
          <a:noFill/>
        </p:spPr>
        <p:txBody>
          <a:bodyPr wrap="square" rtlCol="0">
            <a:spAutoFit/>
          </a:bodyPr>
          <a:lstStyle/>
          <a:p>
            <a:r>
              <a:rPr lang="en-US" sz="2400" b="1"/>
              <a:t>BIM digunakan untuk pemenuhan industri perumahan khususnya perumahan prafabrikasi di UK</a:t>
            </a:r>
            <a:r>
              <a:rPr lang="en-US"/>
              <a:t>. </a:t>
            </a:r>
            <a:r>
              <a:rPr lang="en-US" smtClean="0"/>
              <a:t>(</a:t>
            </a:r>
            <a:r>
              <a:rPr lang="en-US"/>
              <a:t>Burgess dkk, </a:t>
            </a:r>
            <a:r>
              <a:rPr lang="en-US" smtClean="0"/>
              <a:t>2018)</a:t>
            </a:r>
          </a:p>
          <a:p>
            <a:endParaRPr lang="en-US" smtClean="0"/>
          </a:p>
          <a:p>
            <a:r>
              <a:rPr lang="en-US" smtClean="0"/>
              <a:t>Di UK, pada </a:t>
            </a:r>
            <a:r>
              <a:rPr lang="en-US"/>
              <a:t>tahun 2019, </a:t>
            </a:r>
            <a:r>
              <a:rPr lang="en-US" sz="2400" b="1"/>
              <a:t>hampir 70% dari semua profesional industri konstruksi menggunakan BIM pada proyek</a:t>
            </a:r>
            <a:r>
              <a:rPr lang="en-US"/>
              <a:t>, dan sebagian besar </a:t>
            </a:r>
            <a:r>
              <a:rPr lang="en-US" smtClean="0"/>
              <a:t>memiliki tingkat awareness yang tinggi. (</a:t>
            </a:r>
            <a:r>
              <a:rPr lang="en-US"/>
              <a:t>planradar.com).</a:t>
            </a:r>
          </a:p>
        </p:txBody>
      </p:sp>
      <p:sp>
        <p:nvSpPr>
          <p:cNvPr id="6" name="TextBox 5"/>
          <p:cNvSpPr txBox="1"/>
          <p:nvPr/>
        </p:nvSpPr>
        <p:spPr>
          <a:xfrm>
            <a:off x="5167281" y="4395787"/>
            <a:ext cx="7132320" cy="2462213"/>
          </a:xfrm>
          <a:prstGeom prst="rect">
            <a:avLst/>
          </a:prstGeom>
          <a:noFill/>
        </p:spPr>
        <p:txBody>
          <a:bodyPr wrap="square" rtlCol="0">
            <a:spAutoFit/>
          </a:bodyPr>
          <a:lstStyle/>
          <a:p>
            <a:r>
              <a:rPr lang="en-US" smtClean="0"/>
              <a:t>Studi terhadap </a:t>
            </a:r>
            <a:r>
              <a:rPr lang="en-US"/>
              <a:t>penggunaan BIM di beberapa negara yang memiliki perbedaan pendapatan masyarakat yang cukup tinggi untuk melihat perbedaannya </a:t>
            </a:r>
            <a:r>
              <a:rPr lang="en-US" sz="2000" b="1">
                <a:solidFill>
                  <a:srgbClr val="00B050"/>
                </a:solidFill>
              </a:rPr>
              <a:t>(Afganistan, India, Malaysia, dan Saudi Arabia</a:t>
            </a:r>
            <a:r>
              <a:rPr lang="en-US" sz="2000" b="1" smtClean="0">
                <a:solidFill>
                  <a:srgbClr val="00B050"/>
                </a:solidFill>
              </a:rPr>
              <a:t>). Salah satu </a:t>
            </a:r>
            <a:r>
              <a:rPr lang="en-US" sz="2000" b="1">
                <a:solidFill>
                  <a:srgbClr val="00B050"/>
                </a:solidFill>
              </a:rPr>
              <a:t>faktor </a:t>
            </a:r>
            <a:r>
              <a:rPr lang="en-US" sz="2000" b="1" smtClean="0">
                <a:solidFill>
                  <a:srgbClr val="00B050"/>
                </a:solidFill>
              </a:rPr>
              <a:t>yang menjadi kritis adalah: tingkat </a:t>
            </a:r>
            <a:r>
              <a:rPr lang="en-US" sz="2000" b="1">
                <a:solidFill>
                  <a:srgbClr val="00B050"/>
                </a:solidFill>
              </a:rPr>
              <a:t>pendapatan, terutama antara negara berpenghasilan rendah dan tinggi, menunjukkan kesenjangan yang signifikan antara negara berpenghasilan rendah dan tinggi dalam implementasi BIM.</a:t>
            </a:r>
            <a:r>
              <a:rPr lang="en-US"/>
              <a:t> (Al-Mohammad dkk, </a:t>
            </a:r>
            <a:r>
              <a:rPr lang="en-US" smtClean="0"/>
              <a:t>2022).</a:t>
            </a:r>
            <a:endParaRPr lang="en-US"/>
          </a:p>
        </p:txBody>
      </p:sp>
    </p:spTree>
    <p:extLst>
      <p:ext uri="{BB962C8B-B14F-4D97-AF65-F5344CB8AC3E}">
        <p14:creationId xmlns:p14="http://schemas.microsoft.com/office/powerpoint/2010/main" val="21986303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7566"/>
            <a:ext cx="3625864" cy="400110"/>
          </a:xfrm>
          <a:prstGeom prst="rect">
            <a:avLst/>
          </a:prstGeom>
          <a:noFill/>
        </p:spPr>
        <p:txBody>
          <a:bodyPr wrap="none" rtlCol="0">
            <a:spAutoFit/>
          </a:bodyPr>
          <a:lstStyle/>
          <a:p>
            <a:r>
              <a:rPr lang="en-US" sz="2000" b="1" smtClean="0"/>
              <a:t>Implementasi BIM di negara lain</a:t>
            </a:r>
            <a:endParaRPr lang="en-US" sz="2000" b="1"/>
          </a:p>
        </p:txBody>
      </p:sp>
      <p:sp>
        <p:nvSpPr>
          <p:cNvPr id="2" name="TextBox 1"/>
          <p:cNvSpPr txBox="1"/>
          <p:nvPr/>
        </p:nvSpPr>
        <p:spPr>
          <a:xfrm>
            <a:off x="195943" y="757646"/>
            <a:ext cx="184731" cy="369332"/>
          </a:xfrm>
          <a:prstGeom prst="rect">
            <a:avLst/>
          </a:prstGeom>
          <a:noFill/>
        </p:spPr>
        <p:txBody>
          <a:bodyPr wrap="none" rtlCol="0">
            <a:spAutoFit/>
          </a:bodyPr>
          <a:lstStyle/>
          <a:p>
            <a:endParaRPr lang="en-US"/>
          </a:p>
        </p:txBody>
      </p:sp>
      <p:sp>
        <p:nvSpPr>
          <p:cNvPr id="7" name="TextBox 6"/>
          <p:cNvSpPr txBox="1"/>
          <p:nvPr/>
        </p:nvSpPr>
        <p:spPr>
          <a:xfrm>
            <a:off x="195943" y="375494"/>
            <a:ext cx="4703074" cy="1908215"/>
          </a:xfrm>
          <a:prstGeom prst="rect">
            <a:avLst/>
          </a:prstGeom>
          <a:noFill/>
        </p:spPr>
        <p:txBody>
          <a:bodyPr wrap="square" rtlCol="0">
            <a:spAutoFit/>
          </a:bodyPr>
          <a:lstStyle/>
          <a:p>
            <a:r>
              <a:rPr lang="en-US" sz="2800" b="1">
                <a:solidFill>
                  <a:srgbClr val="FF0000"/>
                </a:solidFill>
              </a:rPr>
              <a:t>Singapore BIM fund</a:t>
            </a:r>
            <a:r>
              <a:rPr lang="en-US"/>
              <a:t>, launched in 2012 and updated in 2013 and 2015, </a:t>
            </a:r>
            <a:r>
              <a:rPr lang="en-US" b="1"/>
              <a:t>aims to help design firms build up BIM collaboration capability </a:t>
            </a:r>
            <a:r>
              <a:rPr lang="en-US"/>
              <a:t>by defraying part of the cost incurred in training, consultancy, software or hardware. (https://</a:t>
            </a:r>
            <a:r>
              <a:rPr lang="en-US" smtClean="0"/>
              <a:t>www.bca.gov.sg/BIM/bimfund.html)</a:t>
            </a:r>
            <a:endParaRPr lang="en-US"/>
          </a:p>
        </p:txBody>
      </p:sp>
      <p:pic>
        <p:nvPicPr>
          <p:cNvPr id="8" name="Picture 7"/>
          <p:cNvPicPr>
            <a:picLocks noChangeAspect="1"/>
          </p:cNvPicPr>
          <p:nvPr/>
        </p:nvPicPr>
        <p:blipFill rotWithShape="1">
          <a:blip r:embed="rId2"/>
          <a:srcRect l="9172" t="12589" r="1977" b="13125"/>
          <a:stretch/>
        </p:blipFill>
        <p:spPr>
          <a:xfrm>
            <a:off x="4930115" y="-52253"/>
            <a:ext cx="7261886" cy="3413497"/>
          </a:xfrm>
          <a:prstGeom prst="rect">
            <a:avLst/>
          </a:prstGeom>
        </p:spPr>
      </p:pic>
      <p:pic>
        <p:nvPicPr>
          <p:cNvPr id="9" name="Picture 8"/>
          <p:cNvPicPr>
            <a:picLocks noChangeAspect="1"/>
          </p:cNvPicPr>
          <p:nvPr/>
        </p:nvPicPr>
        <p:blipFill>
          <a:blip r:embed="rId3"/>
          <a:stretch>
            <a:fillRect/>
          </a:stretch>
        </p:blipFill>
        <p:spPr>
          <a:xfrm>
            <a:off x="288308" y="2422258"/>
            <a:ext cx="7519622" cy="4344301"/>
          </a:xfrm>
          <a:prstGeom prst="rect">
            <a:avLst/>
          </a:prstGeom>
        </p:spPr>
      </p:pic>
      <p:pic>
        <p:nvPicPr>
          <p:cNvPr id="10" name="Picture 9"/>
          <p:cNvPicPr>
            <a:picLocks noChangeAspect="1"/>
          </p:cNvPicPr>
          <p:nvPr/>
        </p:nvPicPr>
        <p:blipFill>
          <a:blip r:embed="rId4"/>
          <a:stretch>
            <a:fillRect/>
          </a:stretch>
        </p:blipFill>
        <p:spPr>
          <a:xfrm>
            <a:off x="6621985" y="3587142"/>
            <a:ext cx="5186837" cy="3203635"/>
          </a:xfrm>
          <a:prstGeom prst="rect">
            <a:avLst/>
          </a:prstGeom>
        </p:spPr>
      </p:pic>
    </p:spTree>
    <p:extLst>
      <p:ext uri="{BB962C8B-B14F-4D97-AF65-F5344CB8AC3E}">
        <p14:creationId xmlns:p14="http://schemas.microsoft.com/office/powerpoint/2010/main" val="16409722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9780" y="238982"/>
            <a:ext cx="2530373" cy="523220"/>
          </a:xfrm>
          <a:prstGeom prst="rect">
            <a:avLst/>
          </a:prstGeom>
          <a:noFill/>
        </p:spPr>
        <p:txBody>
          <a:bodyPr wrap="none" rtlCol="0">
            <a:spAutoFit/>
          </a:bodyPr>
          <a:lstStyle/>
          <a:p>
            <a:r>
              <a:rPr lang="en-US" sz="2800" b="1" smtClean="0"/>
              <a:t>Technical Issues</a:t>
            </a:r>
            <a:endParaRPr lang="en-US" sz="2800" b="1"/>
          </a:p>
        </p:txBody>
      </p:sp>
      <p:sp>
        <p:nvSpPr>
          <p:cNvPr id="7" name="TextBox 6"/>
          <p:cNvSpPr txBox="1"/>
          <p:nvPr/>
        </p:nvSpPr>
        <p:spPr>
          <a:xfrm>
            <a:off x="7364618" y="207387"/>
            <a:ext cx="3344698" cy="523220"/>
          </a:xfrm>
          <a:prstGeom prst="rect">
            <a:avLst/>
          </a:prstGeom>
          <a:noFill/>
        </p:spPr>
        <p:txBody>
          <a:bodyPr wrap="none" rtlCol="0">
            <a:spAutoFit/>
          </a:bodyPr>
          <a:lstStyle/>
          <a:p>
            <a:r>
              <a:rPr lang="en-US" sz="2800" b="1" smtClean="0"/>
              <a:t>Non-Technical Issues</a:t>
            </a:r>
            <a:endParaRPr lang="en-US" sz="2800" b="1"/>
          </a:p>
        </p:txBody>
      </p:sp>
      <p:sp>
        <p:nvSpPr>
          <p:cNvPr id="2" name="Rectangle 1"/>
          <p:cNvSpPr/>
          <p:nvPr/>
        </p:nvSpPr>
        <p:spPr>
          <a:xfrm>
            <a:off x="6298653" y="1611477"/>
            <a:ext cx="3090398" cy="369332"/>
          </a:xfrm>
          <a:prstGeom prst="rect">
            <a:avLst/>
          </a:prstGeom>
        </p:spPr>
        <p:txBody>
          <a:bodyPr wrap="none">
            <a:spAutoFit/>
          </a:bodyPr>
          <a:lstStyle/>
          <a:p>
            <a:r>
              <a:rPr lang="en-US">
                <a:solidFill>
                  <a:srgbClr val="FF0000"/>
                </a:solidFill>
                <a:latin typeface="Impact" panose="020B0806030902050204" pitchFamily="34" charset="0"/>
              </a:rPr>
              <a:t>biaya-manfaat penerapan BIM</a:t>
            </a:r>
          </a:p>
        </p:txBody>
      </p:sp>
      <p:sp>
        <p:nvSpPr>
          <p:cNvPr id="8" name="Rectangle 7"/>
          <p:cNvSpPr/>
          <p:nvPr/>
        </p:nvSpPr>
        <p:spPr>
          <a:xfrm>
            <a:off x="8016158" y="1856154"/>
            <a:ext cx="4171335" cy="584775"/>
          </a:xfrm>
          <a:prstGeom prst="rect">
            <a:avLst/>
          </a:prstGeom>
        </p:spPr>
        <p:txBody>
          <a:bodyPr wrap="none">
            <a:spAutoFit/>
          </a:bodyPr>
          <a:lstStyle/>
          <a:p>
            <a:r>
              <a:rPr lang="en-US" sz="3200">
                <a:solidFill>
                  <a:srgbClr val="00B0F0"/>
                </a:solidFill>
                <a:latin typeface="Impact" panose="020B0806030902050204" pitchFamily="34" charset="0"/>
              </a:rPr>
              <a:t>pemangku kepentingan</a:t>
            </a:r>
          </a:p>
        </p:txBody>
      </p:sp>
      <p:sp>
        <p:nvSpPr>
          <p:cNvPr id="9" name="Rectangle 8"/>
          <p:cNvSpPr/>
          <p:nvPr/>
        </p:nvSpPr>
        <p:spPr>
          <a:xfrm>
            <a:off x="6441276" y="3179021"/>
            <a:ext cx="5517857" cy="461665"/>
          </a:xfrm>
          <a:prstGeom prst="rect">
            <a:avLst/>
          </a:prstGeom>
        </p:spPr>
        <p:txBody>
          <a:bodyPr wrap="none">
            <a:spAutoFit/>
          </a:bodyPr>
          <a:lstStyle/>
          <a:p>
            <a:r>
              <a:rPr lang="en-US" sz="2400">
                <a:solidFill>
                  <a:schemeClr val="accent2">
                    <a:lumMod val="75000"/>
                  </a:schemeClr>
                </a:solidFill>
                <a:latin typeface="Impact" panose="020B0806030902050204" pitchFamily="34" charset="0"/>
              </a:rPr>
              <a:t>kesediaan untuk mempelajari metode BIM</a:t>
            </a:r>
          </a:p>
        </p:txBody>
      </p:sp>
      <p:sp>
        <p:nvSpPr>
          <p:cNvPr id="10" name="Rectangle 9"/>
          <p:cNvSpPr/>
          <p:nvPr/>
        </p:nvSpPr>
        <p:spPr>
          <a:xfrm>
            <a:off x="7843852" y="3709760"/>
            <a:ext cx="2865464" cy="584775"/>
          </a:xfrm>
          <a:prstGeom prst="rect">
            <a:avLst/>
          </a:prstGeom>
        </p:spPr>
        <p:txBody>
          <a:bodyPr wrap="none">
            <a:spAutoFit/>
          </a:bodyPr>
          <a:lstStyle/>
          <a:p>
            <a:r>
              <a:rPr lang="en-US" sz="3200" b="1">
                <a:solidFill>
                  <a:srgbClr val="92D050"/>
                </a:solidFill>
              </a:rPr>
              <a:t>kontrak standar</a:t>
            </a:r>
          </a:p>
        </p:txBody>
      </p:sp>
      <p:sp>
        <p:nvSpPr>
          <p:cNvPr id="11" name="Rectangle 10"/>
          <p:cNvSpPr/>
          <p:nvPr/>
        </p:nvSpPr>
        <p:spPr>
          <a:xfrm>
            <a:off x="6540773" y="4315678"/>
            <a:ext cx="1983235" cy="523220"/>
          </a:xfrm>
          <a:prstGeom prst="rect">
            <a:avLst/>
          </a:prstGeom>
        </p:spPr>
        <p:txBody>
          <a:bodyPr wrap="none">
            <a:spAutoFit/>
          </a:bodyPr>
          <a:lstStyle/>
          <a:p>
            <a:r>
              <a:rPr lang="en-US" sz="2800" smtClean="0">
                <a:solidFill>
                  <a:srgbClr val="FFC000"/>
                </a:solidFill>
                <a:latin typeface="Impact" panose="020B0806030902050204" pitchFamily="34" charset="0"/>
              </a:rPr>
              <a:t>BIM Funding</a:t>
            </a:r>
            <a:endParaRPr lang="en-US" sz="2800">
              <a:solidFill>
                <a:srgbClr val="FFC000"/>
              </a:solidFill>
              <a:latin typeface="Impact" panose="020B0806030902050204" pitchFamily="34" charset="0"/>
            </a:endParaRPr>
          </a:p>
        </p:txBody>
      </p:sp>
      <p:sp>
        <p:nvSpPr>
          <p:cNvPr id="3" name="TextBox 2"/>
          <p:cNvSpPr txBox="1"/>
          <p:nvPr/>
        </p:nvSpPr>
        <p:spPr>
          <a:xfrm>
            <a:off x="8524008" y="4424458"/>
            <a:ext cx="3579223" cy="954107"/>
          </a:xfrm>
          <a:prstGeom prst="rect">
            <a:avLst/>
          </a:prstGeom>
          <a:noFill/>
        </p:spPr>
        <p:txBody>
          <a:bodyPr wrap="square" rtlCol="0">
            <a:spAutoFit/>
          </a:bodyPr>
          <a:lstStyle/>
          <a:p>
            <a:pPr algn="ctr"/>
            <a:r>
              <a:rPr lang="en-US" sz="2800" smtClean="0">
                <a:solidFill>
                  <a:srgbClr val="FF0000"/>
                </a:solidFill>
                <a:latin typeface="Impact" panose="020B0806030902050204" pitchFamily="34" charset="0"/>
              </a:rPr>
              <a:t>kurangnya </a:t>
            </a:r>
            <a:r>
              <a:rPr lang="en-US" sz="2800">
                <a:solidFill>
                  <a:srgbClr val="FF0000"/>
                </a:solidFill>
                <a:latin typeface="Impact" panose="020B0806030902050204" pitchFamily="34" charset="0"/>
              </a:rPr>
              <a:t>fasilitas teknologi informasi.</a:t>
            </a:r>
          </a:p>
        </p:txBody>
      </p:sp>
      <p:sp>
        <p:nvSpPr>
          <p:cNvPr id="5" name="Rectangle 4"/>
          <p:cNvSpPr/>
          <p:nvPr/>
        </p:nvSpPr>
        <p:spPr>
          <a:xfrm>
            <a:off x="8016158" y="1088257"/>
            <a:ext cx="3621504" cy="523220"/>
          </a:xfrm>
          <a:prstGeom prst="rect">
            <a:avLst/>
          </a:prstGeom>
        </p:spPr>
        <p:txBody>
          <a:bodyPr wrap="none">
            <a:spAutoFit/>
          </a:bodyPr>
          <a:lstStyle/>
          <a:p>
            <a:r>
              <a:rPr lang="en-US" sz="2800">
                <a:solidFill>
                  <a:schemeClr val="accent4">
                    <a:lumMod val="50000"/>
                  </a:schemeClr>
                </a:solidFill>
                <a:latin typeface="Impact" panose="020B0806030902050204" pitchFamily="34" charset="0"/>
              </a:rPr>
              <a:t>kurangnya training BIM</a:t>
            </a:r>
          </a:p>
        </p:txBody>
      </p:sp>
      <p:sp>
        <p:nvSpPr>
          <p:cNvPr id="13" name="Rectangle 12"/>
          <p:cNvSpPr/>
          <p:nvPr/>
        </p:nvSpPr>
        <p:spPr>
          <a:xfrm>
            <a:off x="7843852" y="5438004"/>
            <a:ext cx="3667992" cy="523220"/>
          </a:xfrm>
          <a:prstGeom prst="rect">
            <a:avLst/>
          </a:prstGeom>
        </p:spPr>
        <p:txBody>
          <a:bodyPr wrap="none">
            <a:spAutoFit/>
          </a:bodyPr>
          <a:lstStyle/>
          <a:p>
            <a:r>
              <a:rPr lang="en-US" sz="2800">
                <a:solidFill>
                  <a:schemeClr val="accent5">
                    <a:lumMod val="75000"/>
                  </a:schemeClr>
                </a:solidFill>
                <a:latin typeface="Impact" panose="020B0806030902050204" pitchFamily="34" charset="0"/>
              </a:rPr>
              <a:t>kurangnya pengalaman</a:t>
            </a:r>
          </a:p>
        </p:txBody>
      </p:sp>
      <p:sp>
        <p:nvSpPr>
          <p:cNvPr id="14" name="Rectangle 13"/>
          <p:cNvSpPr/>
          <p:nvPr/>
        </p:nvSpPr>
        <p:spPr>
          <a:xfrm>
            <a:off x="5814612" y="4860041"/>
            <a:ext cx="2709396" cy="584775"/>
          </a:xfrm>
          <a:prstGeom prst="rect">
            <a:avLst/>
          </a:prstGeom>
        </p:spPr>
        <p:txBody>
          <a:bodyPr wrap="none">
            <a:spAutoFit/>
          </a:bodyPr>
          <a:lstStyle/>
          <a:p>
            <a:r>
              <a:rPr lang="en-US" sz="3200" smtClean="0">
                <a:solidFill>
                  <a:schemeClr val="bg2">
                    <a:lumMod val="50000"/>
                  </a:schemeClr>
                </a:solidFill>
                <a:latin typeface="Impact" panose="020B0806030902050204" pitchFamily="34" charset="0"/>
              </a:rPr>
              <a:t>Komunitas BIM</a:t>
            </a:r>
            <a:endParaRPr lang="en-US" sz="3200">
              <a:solidFill>
                <a:schemeClr val="bg2">
                  <a:lumMod val="50000"/>
                </a:schemeClr>
              </a:solidFill>
              <a:latin typeface="Impact" panose="020B0806030902050204" pitchFamily="34" charset="0"/>
            </a:endParaRPr>
          </a:p>
        </p:txBody>
      </p:sp>
      <p:sp>
        <p:nvSpPr>
          <p:cNvPr id="15" name="Rectangle 14"/>
          <p:cNvSpPr/>
          <p:nvPr/>
        </p:nvSpPr>
        <p:spPr>
          <a:xfrm>
            <a:off x="6441276" y="2526665"/>
            <a:ext cx="2032929" cy="369332"/>
          </a:xfrm>
          <a:prstGeom prst="rect">
            <a:avLst/>
          </a:prstGeom>
        </p:spPr>
        <p:txBody>
          <a:bodyPr wrap="none">
            <a:spAutoFit/>
          </a:bodyPr>
          <a:lstStyle/>
          <a:p>
            <a:r>
              <a:rPr lang="en-US" smtClean="0">
                <a:solidFill>
                  <a:schemeClr val="accent6">
                    <a:lumMod val="75000"/>
                  </a:schemeClr>
                </a:solidFill>
                <a:latin typeface="Impact" panose="020B0806030902050204" pitchFamily="34" charset="0"/>
              </a:rPr>
              <a:t>Kurangnya Demand</a:t>
            </a:r>
            <a:endParaRPr lang="en-US">
              <a:solidFill>
                <a:schemeClr val="accent6">
                  <a:lumMod val="75000"/>
                </a:schemeClr>
              </a:solidFill>
              <a:latin typeface="Impact" panose="020B0806030902050204" pitchFamily="34" charset="0"/>
            </a:endParaRPr>
          </a:p>
        </p:txBody>
      </p:sp>
      <p:sp>
        <p:nvSpPr>
          <p:cNvPr id="16" name="Rectangle 15"/>
          <p:cNvSpPr/>
          <p:nvPr/>
        </p:nvSpPr>
        <p:spPr>
          <a:xfrm>
            <a:off x="119634" y="1088257"/>
            <a:ext cx="3578865" cy="707886"/>
          </a:xfrm>
          <a:prstGeom prst="rect">
            <a:avLst/>
          </a:prstGeom>
        </p:spPr>
        <p:txBody>
          <a:bodyPr wrap="none">
            <a:spAutoFit/>
          </a:bodyPr>
          <a:lstStyle/>
          <a:p>
            <a:r>
              <a:rPr lang="en-US" sz="2000">
                <a:solidFill>
                  <a:schemeClr val="accent1">
                    <a:lumMod val="50000"/>
                  </a:schemeClr>
                </a:solidFill>
                <a:latin typeface="Impact" panose="020B0806030902050204" pitchFamily="34" charset="0"/>
              </a:rPr>
              <a:t>information formats, </a:t>
            </a:r>
            <a:endParaRPr lang="en-US" sz="2000" smtClean="0">
              <a:solidFill>
                <a:schemeClr val="accent1">
                  <a:lumMod val="50000"/>
                </a:schemeClr>
              </a:solidFill>
              <a:latin typeface="Impact" panose="020B0806030902050204" pitchFamily="34" charset="0"/>
            </a:endParaRPr>
          </a:p>
          <a:p>
            <a:r>
              <a:rPr lang="en-US" sz="2000" smtClean="0">
                <a:solidFill>
                  <a:schemeClr val="accent1">
                    <a:lumMod val="50000"/>
                  </a:schemeClr>
                </a:solidFill>
                <a:latin typeface="Impact" panose="020B0806030902050204" pitchFamily="34" charset="0"/>
              </a:rPr>
              <a:t>quantity </a:t>
            </a:r>
            <a:r>
              <a:rPr lang="en-US" sz="2000">
                <a:solidFill>
                  <a:schemeClr val="accent1">
                    <a:lumMod val="50000"/>
                  </a:schemeClr>
                </a:solidFill>
                <a:latin typeface="Impact" panose="020B0806030902050204" pitchFamily="34" charset="0"/>
              </a:rPr>
              <a:t>and quality information</a:t>
            </a:r>
          </a:p>
        </p:txBody>
      </p:sp>
      <p:sp>
        <p:nvSpPr>
          <p:cNvPr id="17" name="Rectangle 16"/>
          <p:cNvSpPr/>
          <p:nvPr/>
        </p:nvSpPr>
        <p:spPr>
          <a:xfrm>
            <a:off x="2430980" y="1862540"/>
            <a:ext cx="1645002" cy="400110"/>
          </a:xfrm>
          <a:prstGeom prst="rect">
            <a:avLst/>
          </a:prstGeom>
        </p:spPr>
        <p:txBody>
          <a:bodyPr wrap="none">
            <a:spAutoFit/>
          </a:bodyPr>
          <a:lstStyle/>
          <a:p>
            <a:r>
              <a:rPr lang="en-US" sz="2000" smtClean="0">
                <a:solidFill>
                  <a:schemeClr val="accent2">
                    <a:lumMod val="75000"/>
                  </a:schemeClr>
                </a:solidFill>
                <a:latin typeface="Impact" panose="020B0806030902050204" pitchFamily="34" charset="0"/>
              </a:rPr>
              <a:t>Level of Detail</a:t>
            </a:r>
            <a:endParaRPr lang="en-US" sz="2000">
              <a:solidFill>
                <a:schemeClr val="accent2">
                  <a:lumMod val="75000"/>
                </a:schemeClr>
              </a:solidFill>
              <a:latin typeface="Impact" panose="020B0806030902050204" pitchFamily="34" charset="0"/>
            </a:endParaRPr>
          </a:p>
        </p:txBody>
      </p:sp>
      <p:sp>
        <p:nvSpPr>
          <p:cNvPr id="18" name="Rectangle 17"/>
          <p:cNvSpPr/>
          <p:nvPr/>
        </p:nvSpPr>
        <p:spPr>
          <a:xfrm>
            <a:off x="919780" y="2265055"/>
            <a:ext cx="2517805" cy="523220"/>
          </a:xfrm>
          <a:prstGeom prst="rect">
            <a:avLst/>
          </a:prstGeom>
        </p:spPr>
        <p:txBody>
          <a:bodyPr wrap="none">
            <a:spAutoFit/>
          </a:bodyPr>
          <a:lstStyle/>
          <a:p>
            <a:r>
              <a:rPr lang="en-US" sz="2800" smtClean="0">
                <a:solidFill>
                  <a:srgbClr val="FFC000"/>
                </a:solidFill>
                <a:latin typeface="Impact" panose="020B0806030902050204" pitchFamily="34" charset="0"/>
              </a:rPr>
              <a:t>Interoperability</a:t>
            </a:r>
            <a:endParaRPr lang="en-US" sz="2800">
              <a:solidFill>
                <a:srgbClr val="FFC000"/>
              </a:solidFill>
              <a:latin typeface="Impact" panose="020B0806030902050204" pitchFamily="34" charset="0"/>
            </a:endParaRPr>
          </a:p>
        </p:txBody>
      </p:sp>
      <p:sp>
        <p:nvSpPr>
          <p:cNvPr id="19" name="Rectangle 18"/>
          <p:cNvSpPr/>
          <p:nvPr/>
        </p:nvSpPr>
        <p:spPr>
          <a:xfrm>
            <a:off x="119634" y="3114330"/>
            <a:ext cx="2868862" cy="523220"/>
          </a:xfrm>
          <a:prstGeom prst="rect">
            <a:avLst/>
          </a:prstGeom>
        </p:spPr>
        <p:txBody>
          <a:bodyPr wrap="none">
            <a:spAutoFit/>
          </a:bodyPr>
          <a:lstStyle/>
          <a:p>
            <a:r>
              <a:rPr lang="en-US" sz="2800" smtClean="0">
                <a:solidFill>
                  <a:schemeClr val="accent2">
                    <a:lumMod val="50000"/>
                  </a:schemeClr>
                </a:solidFill>
                <a:latin typeface="Impact" panose="020B0806030902050204" pitchFamily="34" charset="0"/>
              </a:rPr>
              <a:t>BIM Maturity Level</a:t>
            </a:r>
            <a:endParaRPr lang="en-US" sz="2800">
              <a:solidFill>
                <a:schemeClr val="accent2">
                  <a:lumMod val="50000"/>
                </a:schemeClr>
              </a:solidFill>
              <a:latin typeface="Impact" panose="020B0806030902050204" pitchFamily="34" charset="0"/>
            </a:endParaRPr>
          </a:p>
        </p:txBody>
      </p:sp>
      <p:sp>
        <p:nvSpPr>
          <p:cNvPr id="20" name="Rectangle 19"/>
          <p:cNvSpPr/>
          <p:nvPr/>
        </p:nvSpPr>
        <p:spPr>
          <a:xfrm>
            <a:off x="1667506" y="3938112"/>
            <a:ext cx="2853666" cy="523220"/>
          </a:xfrm>
          <a:prstGeom prst="rect">
            <a:avLst/>
          </a:prstGeom>
        </p:spPr>
        <p:txBody>
          <a:bodyPr wrap="none">
            <a:spAutoFit/>
          </a:bodyPr>
          <a:lstStyle/>
          <a:p>
            <a:r>
              <a:rPr lang="en-US" sz="2800" smtClean="0">
                <a:solidFill>
                  <a:schemeClr val="accent2">
                    <a:lumMod val="50000"/>
                  </a:schemeClr>
                </a:solidFill>
                <a:latin typeface="Impact" panose="020B0806030902050204" pitchFamily="34" charset="0"/>
              </a:rPr>
              <a:t>Data Management</a:t>
            </a:r>
            <a:endParaRPr lang="en-US" sz="2800">
              <a:solidFill>
                <a:schemeClr val="accent2">
                  <a:lumMod val="50000"/>
                </a:schemeClr>
              </a:solidFill>
              <a:latin typeface="Impact" panose="020B0806030902050204" pitchFamily="34" charset="0"/>
            </a:endParaRPr>
          </a:p>
        </p:txBody>
      </p:sp>
      <p:sp>
        <p:nvSpPr>
          <p:cNvPr id="21" name="Rectangle 20"/>
          <p:cNvSpPr/>
          <p:nvPr/>
        </p:nvSpPr>
        <p:spPr>
          <a:xfrm>
            <a:off x="248271" y="4855345"/>
            <a:ext cx="1884811" cy="523220"/>
          </a:xfrm>
          <a:prstGeom prst="rect">
            <a:avLst/>
          </a:prstGeom>
        </p:spPr>
        <p:txBody>
          <a:bodyPr wrap="none">
            <a:spAutoFit/>
          </a:bodyPr>
          <a:lstStyle/>
          <a:p>
            <a:r>
              <a:rPr lang="en-US" sz="2800" smtClean="0">
                <a:solidFill>
                  <a:srgbClr val="92D050"/>
                </a:solidFill>
                <a:latin typeface="Impact" panose="020B0806030902050204" pitchFamily="34" charset="0"/>
              </a:rPr>
              <a:t>Technology</a:t>
            </a:r>
            <a:endParaRPr lang="en-US" sz="2800">
              <a:solidFill>
                <a:srgbClr val="92D050"/>
              </a:solidFill>
              <a:latin typeface="Impact" panose="020B0806030902050204" pitchFamily="34" charset="0"/>
            </a:endParaRPr>
          </a:p>
        </p:txBody>
      </p:sp>
      <p:sp>
        <p:nvSpPr>
          <p:cNvPr id="22" name="Rounded Rectangle 21"/>
          <p:cNvSpPr/>
          <p:nvPr/>
        </p:nvSpPr>
        <p:spPr>
          <a:xfrm>
            <a:off x="0" y="833719"/>
            <a:ext cx="4521172" cy="48274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793487" y="758617"/>
            <a:ext cx="6339642" cy="52866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Right Arrow 23"/>
          <p:cNvSpPr/>
          <p:nvPr/>
        </p:nvSpPr>
        <p:spPr>
          <a:xfrm>
            <a:off x="4521172" y="2788275"/>
            <a:ext cx="1293440" cy="673401"/>
          </a:xfrm>
          <a:prstGeom prst="lef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9938" y="6371305"/>
            <a:ext cx="10673948" cy="461665"/>
          </a:xfrm>
          <a:prstGeom prst="rect">
            <a:avLst/>
          </a:prstGeom>
          <a:noFill/>
        </p:spPr>
        <p:txBody>
          <a:bodyPr wrap="none" rtlCol="0">
            <a:spAutoFit/>
          </a:bodyPr>
          <a:lstStyle/>
          <a:p>
            <a:r>
              <a:rPr lang="en-US" sz="2400" b="1" smtClean="0"/>
              <a:t>Tantangan Implementasi BIM dan pengembangan </a:t>
            </a:r>
            <a:r>
              <a:rPr lang="en-US" sz="2400" b="1" i="1" smtClean="0"/>
              <a:t>digital construction</a:t>
            </a:r>
            <a:r>
              <a:rPr lang="en-US" sz="2400" b="1" smtClean="0"/>
              <a:t> di Indonesia</a:t>
            </a:r>
            <a:endParaRPr lang="en-US" sz="2400" b="1"/>
          </a:p>
        </p:txBody>
      </p:sp>
    </p:spTree>
    <p:extLst>
      <p:ext uri="{BB962C8B-B14F-4D97-AF65-F5344CB8AC3E}">
        <p14:creationId xmlns:p14="http://schemas.microsoft.com/office/powerpoint/2010/main" val="29485199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639251" y="4385039"/>
            <a:ext cx="1328291" cy="9105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mtClean="0">
                <a:solidFill>
                  <a:schemeClr val="tx1"/>
                </a:solidFill>
              </a:rPr>
              <a:t>Organisasi Tim Proyek</a:t>
            </a:r>
            <a:endParaRPr lang="en-US" sz="1100">
              <a:solidFill>
                <a:schemeClr val="tx1"/>
              </a:solidFill>
            </a:endParaRPr>
          </a:p>
        </p:txBody>
      </p:sp>
      <p:sp>
        <p:nvSpPr>
          <p:cNvPr id="7" name="Oval 6"/>
          <p:cNvSpPr/>
          <p:nvPr/>
        </p:nvSpPr>
        <p:spPr>
          <a:xfrm>
            <a:off x="3347674" y="4401829"/>
            <a:ext cx="1358537" cy="8769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rPr>
              <a:t>Support dari Manajemen Perusahaan</a:t>
            </a:r>
            <a:endParaRPr lang="en-US" sz="1200">
              <a:solidFill>
                <a:schemeClr val="tx1"/>
              </a:solidFill>
            </a:endParaRPr>
          </a:p>
        </p:txBody>
      </p:sp>
      <p:sp>
        <p:nvSpPr>
          <p:cNvPr id="18" name="Oval 17"/>
          <p:cNvSpPr/>
          <p:nvPr/>
        </p:nvSpPr>
        <p:spPr>
          <a:xfrm>
            <a:off x="1091910" y="2611512"/>
            <a:ext cx="1133463" cy="7076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mtClean="0">
                <a:solidFill>
                  <a:schemeClr val="tx1"/>
                </a:solidFill>
              </a:rPr>
              <a:t>Pengembangan LOD</a:t>
            </a:r>
            <a:endParaRPr lang="en-US" sz="1100">
              <a:solidFill>
                <a:schemeClr val="tx1"/>
              </a:solidFill>
            </a:endParaRPr>
          </a:p>
        </p:txBody>
      </p:sp>
      <p:sp>
        <p:nvSpPr>
          <p:cNvPr id="20" name="Oval 19"/>
          <p:cNvSpPr/>
          <p:nvPr/>
        </p:nvSpPr>
        <p:spPr>
          <a:xfrm>
            <a:off x="2481159" y="2611512"/>
            <a:ext cx="1133463" cy="7076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mtClean="0">
                <a:solidFill>
                  <a:schemeClr val="tx1"/>
                </a:solidFill>
              </a:rPr>
              <a:t>Proses </a:t>
            </a:r>
          </a:p>
          <a:p>
            <a:pPr algn="ctr"/>
            <a:r>
              <a:rPr lang="en-US" sz="1100" smtClean="0">
                <a:solidFill>
                  <a:schemeClr val="tx1"/>
                </a:solidFill>
              </a:rPr>
              <a:t>Interoperability</a:t>
            </a:r>
            <a:endParaRPr lang="en-US" sz="1100">
              <a:solidFill>
                <a:schemeClr val="tx1"/>
              </a:solidFill>
            </a:endParaRPr>
          </a:p>
        </p:txBody>
      </p:sp>
      <p:sp>
        <p:nvSpPr>
          <p:cNvPr id="22" name="Oval 21"/>
          <p:cNvSpPr/>
          <p:nvPr/>
        </p:nvSpPr>
        <p:spPr>
          <a:xfrm>
            <a:off x="3893291" y="2611512"/>
            <a:ext cx="1478115" cy="7076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mtClean="0">
                <a:solidFill>
                  <a:schemeClr val="tx1"/>
                </a:solidFill>
              </a:rPr>
              <a:t>Penyusunan Informasi BIM 6D</a:t>
            </a:r>
            <a:endParaRPr lang="en-US" sz="1100">
              <a:solidFill>
                <a:schemeClr val="tx1"/>
              </a:solidFill>
            </a:endParaRPr>
          </a:p>
        </p:txBody>
      </p:sp>
      <p:cxnSp>
        <p:nvCxnSpPr>
          <p:cNvPr id="24" name="Straight Arrow Connector 23"/>
          <p:cNvCxnSpPr>
            <a:stCxn id="18" idx="6"/>
            <a:endCxn id="20" idx="2"/>
          </p:cNvCxnSpPr>
          <p:nvPr/>
        </p:nvCxnSpPr>
        <p:spPr>
          <a:xfrm>
            <a:off x="2225373" y="2965353"/>
            <a:ext cx="25578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20" idx="6"/>
            <a:endCxn id="22" idx="2"/>
          </p:cNvCxnSpPr>
          <p:nvPr/>
        </p:nvCxnSpPr>
        <p:spPr>
          <a:xfrm>
            <a:off x="3614622" y="2965353"/>
            <a:ext cx="27866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Oval 29"/>
          <p:cNvSpPr/>
          <p:nvPr/>
        </p:nvSpPr>
        <p:spPr>
          <a:xfrm>
            <a:off x="8126389" y="2423885"/>
            <a:ext cx="2299064" cy="124097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tx1"/>
                </a:solidFill>
              </a:rPr>
              <a:t>Desain Apartemen Rendah Energi dan Emisi Karbon </a:t>
            </a:r>
            <a:endParaRPr lang="en-US" sz="1400" b="1">
              <a:solidFill>
                <a:schemeClr val="tx1"/>
              </a:solidFill>
            </a:endParaRPr>
          </a:p>
        </p:txBody>
      </p:sp>
      <p:cxnSp>
        <p:nvCxnSpPr>
          <p:cNvPr id="32" name="Straight Arrow Connector 31"/>
          <p:cNvCxnSpPr>
            <a:endCxn id="107" idx="2"/>
          </p:cNvCxnSpPr>
          <p:nvPr/>
        </p:nvCxnSpPr>
        <p:spPr>
          <a:xfrm>
            <a:off x="5615122" y="3045808"/>
            <a:ext cx="229516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5385503" y="2553927"/>
            <a:ext cx="2760115" cy="523220"/>
          </a:xfrm>
          <a:prstGeom prst="rect">
            <a:avLst/>
          </a:prstGeom>
          <a:noFill/>
        </p:spPr>
        <p:txBody>
          <a:bodyPr wrap="none" rtlCol="0">
            <a:spAutoFit/>
          </a:bodyPr>
          <a:lstStyle/>
          <a:p>
            <a:pPr algn="ctr"/>
            <a:r>
              <a:rPr lang="en-US" sz="1400" b="1" smtClean="0"/>
              <a:t>Efektif dan efisien memandu pada </a:t>
            </a:r>
          </a:p>
          <a:p>
            <a:pPr algn="ctr"/>
            <a:r>
              <a:rPr lang="en-US" sz="1400" b="1" smtClean="0"/>
              <a:t>fase perancangan</a:t>
            </a:r>
            <a:endParaRPr lang="en-US" sz="1400" b="1"/>
          </a:p>
        </p:txBody>
      </p:sp>
      <p:sp>
        <p:nvSpPr>
          <p:cNvPr id="35" name="Oval 34"/>
          <p:cNvSpPr/>
          <p:nvPr/>
        </p:nvSpPr>
        <p:spPr>
          <a:xfrm>
            <a:off x="8596652" y="1641400"/>
            <a:ext cx="1358537" cy="6781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rPr>
              <a:t>Faktor Strategi Aktif</a:t>
            </a:r>
            <a:endParaRPr lang="en-US" sz="1200">
              <a:solidFill>
                <a:schemeClr val="tx1"/>
              </a:solidFill>
            </a:endParaRPr>
          </a:p>
        </p:txBody>
      </p:sp>
      <p:sp>
        <p:nvSpPr>
          <p:cNvPr id="37" name="Oval 36"/>
          <p:cNvSpPr/>
          <p:nvPr/>
        </p:nvSpPr>
        <p:spPr>
          <a:xfrm>
            <a:off x="8596651" y="3742972"/>
            <a:ext cx="1358537" cy="6262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solidFill>
                  <a:schemeClr val="tx1"/>
                </a:solidFill>
              </a:rPr>
              <a:t>Faktor Strategi Pasif</a:t>
            </a:r>
            <a:endParaRPr lang="en-US" sz="1200">
              <a:solidFill>
                <a:schemeClr val="tx1"/>
              </a:solidFill>
            </a:endParaRPr>
          </a:p>
        </p:txBody>
      </p:sp>
      <p:sp>
        <p:nvSpPr>
          <p:cNvPr id="51" name="Rectangle 50"/>
          <p:cNvSpPr/>
          <p:nvPr/>
        </p:nvSpPr>
        <p:spPr>
          <a:xfrm>
            <a:off x="7387274" y="4437689"/>
            <a:ext cx="3777292" cy="18868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100" smtClean="0">
                <a:ln w="0"/>
                <a:solidFill>
                  <a:schemeClr val="tx1"/>
                </a:solidFill>
                <a:effectLst>
                  <a:outerShdw blurRad="38100" dist="19050" dir="2700000" algn="tl" rotWithShape="0">
                    <a:schemeClr val="dk1">
                      <a:alpha val="40000"/>
                    </a:schemeClr>
                  </a:outerShdw>
                </a:effectLst>
              </a:rPr>
              <a:t>Spesifikasi Bentuk Fasad dan Shading Device</a:t>
            </a:r>
          </a:p>
          <a:p>
            <a:pPr marL="171450" indent="-171450">
              <a:buFont typeface="Arial" panose="020B0604020202020204" pitchFamily="34" charset="0"/>
              <a:buChar char="•"/>
            </a:pPr>
            <a:r>
              <a:rPr lang="en-US" sz="1100" smtClean="0">
                <a:ln w="0"/>
                <a:solidFill>
                  <a:schemeClr val="tx1"/>
                </a:solidFill>
                <a:effectLst>
                  <a:outerShdw blurRad="38100" dist="19050" dir="2700000" algn="tl" rotWithShape="0">
                    <a:schemeClr val="dk1">
                      <a:alpha val="40000"/>
                    </a:schemeClr>
                  </a:outerShdw>
                </a:effectLst>
              </a:rPr>
              <a:t>Material Arsitektural: Spesifikasi material, Intensitas energi dan faktor emisi, intensitas harga, volume material</a:t>
            </a:r>
          </a:p>
          <a:p>
            <a:pPr marL="171450" indent="-171450">
              <a:buFont typeface="Arial" panose="020B0604020202020204" pitchFamily="34" charset="0"/>
              <a:buChar char="•"/>
            </a:pPr>
            <a:r>
              <a:rPr lang="en-US" sz="1100" smtClean="0">
                <a:ln w="0"/>
                <a:solidFill>
                  <a:schemeClr val="tx1"/>
                </a:solidFill>
                <a:effectLst>
                  <a:outerShdw blurRad="38100" dist="19050" dir="2700000" algn="tl" rotWithShape="0">
                    <a:schemeClr val="dk1">
                      <a:alpha val="40000"/>
                    </a:schemeClr>
                  </a:outerShdw>
                </a:effectLst>
              </a:rPr>
              <a:t>Orientasi</a:t>
            </a:r>
          </a:p>
          <a:p>
            <a:pPr marL="171450" indent="-171450">
              <a:buFont typeface="Arial" panose="020B0604020202020204" pitchFamily="34" charset="0"/>
              <a:buChar char="•"/>
            </a:pPr>
            <a:r>
              <a:rPr lang="en-US" sz="1100" smtClean="0">
                <a:ln w="0"/>
                <a:solidFill>
                  <a:schemeClr val="tx1"/>
                </a:solidFill>
                <a:effectLst>
                  <a:outerShdw blurRad="38100" dist="19050" dir="2700000" algn="tl" rotWithShape="0">
                    <a:schemeClr val="dk1">
                      <a:alpha val="40000"/>
                    </a:schemeClr>
                  </a:outerShdw>
                </a:effectLst>
              </a:rPr>
              <a:t>Bentuk massa bangunan</a:t>
            </a:r>
          </a:p>
          <a:p>
            <a:pPr marL="171450" indent="-171450">
              <a:buFont typeface="Arial" panose="020B0604020202020204" pitchFamily="34" charset="0"/>
              <a:buChar char="•"/>
            </a:pPr>
            <a:r>
              <a:rPr lang="en-US" sz="1100" smtClean="0">
                <a:ln w="0"/>
                <a:solidFill>
                  <a:schemeClr val="tx1"/>
                </a:solidFill>
                <a:effectLst>
                  <a:outerShdw blurRad="38100" dist="19050" dir="2700000" algn="tl" rotWithShape="0">
                    <a:schemeClr val="dk1">
                      <a:alpha val="40000"/>
                    </a:schemeClr>
                  </a:outerShdw>
                </a:effectLst>
              </a:rPr>
              <a:t>WWR</a:t>
            </a:r>
          </a:p>
          <a:p>
            <a:pPr marL="171450" indent="-171450">
              <a:buFont typeface="Arial" panose="020B0604020202020204" pitchFamily="34" charset="0"/>
              <a:buChar char="•"/>
            </a:pPr>
            <a:r>
              <a:rPr lang="en-US" sz="1100" smtClean="0">
                <a:ln w="0"/>
                <a:solidFill>
                  <a:schemeClr val="tx1"/>
                </a:solidFill>
                <a:effectLst>
                  <a:outerShdw blurRad="38100" dist="19050" dir="2700000" algn="tl" rotWithShape="0">
                    <a:schemeClr val="dk1">
                      <a:alpha val="40000"/>
                    </a:schemeClr>
                  </a:outerShdw>
                </a:effectLst>
              </a:rPr>
              <a:t>Jenis layout unit</a:t>
            </a:r>
          </a:p>
          <a:p>
            <a:pPr marL="171450" indent="-171450">
              <a:buFont typeface="Arial" panose="020B0604020202020204" pitchFamily="34" charset="0"/>
              <a:buChar char="•"/>
            </a:pPr>
            <a:r>
              <a:rPr lang="en-US" sz="1100" smtClean="0">
                <a:ln w="0"/>
                <a:solidFill>
                  <a:schemeClr val="tx1"/>
                </a:solidFill>
                <a:effectLst>
                  <a:outerShdw blurRad="38100" dist="19050" dir="2700000" algn="tl" rotWithShape="0">
                    <a:schemeClr val="dk1">
                      <a:alpha val="40000"/>
                    </a:schemeClr>
                  </a:outerShdw>
                </a:effectLst>
              </a:rPr>
              <a:t>Building ratio</a:t>
            </a:r>
          </a:p>
          <a:p>
            <a:pPr marL="171450" indent="-171450">
              <a:buFont typeface="Arial" panose="020B0604020202020204" pitchFamily="34" charset="0"/>
              <a:buChar char="•"/>
            </a:pPr>
            <a:r>
              <a:rPr lang="en-US" sz="1100" smtClean="0">
                <a:ln w="0"/>
                <a:solidFill>
                  <a:schemeClr val="tx1"/>
                </a:solidFill>
                <a:effectLst>
                  <a:outerShdw blurRad="38100" dist="19050" dir="2700000" algn="tl" rotWithShape="0">
                    <a:schemeClr val="dk1">
                      <a:alpha val="40000"/>
                    </a:schemeClr>
                  </a:outerShdw>
                </a:effectLst>
              </a:rPr>
              <a:t>Ketinggian bangunan</a:t>
            </a:r>
          </a:p>
          <a:p>
            <a:pPr marL="171450" indent="-171450">
              <a:buFont typeface="Arial" panose="020B0604020202020204" pitchFamily="34" charset="0"/>
              <a:buChar char="•"/>
            </a:pPr>
            <a:r>
              <a:rPr lang="en-US" sz="1100" smtClean="0">
                <a:ln w="0"/>
                <a:solidFill>
                  <a:schemeClr val="tx1"/>
                </a:solidFill>
                <a:effectLst>
                  <a:outerShdw blurRad="38100" dist="19050" dir="2700000" algn="tl" rotWithShape="0">
                    <a:schemeClr val="dk1">
                      <a:alpha val="40000"/>
                    </a:schemeClr>
                  </a:outerShdw>
                </a:effectLst>
              </a:rPr>
              <a:t>Jumlah lantai</a:t>
            </a:r>
            <a:endParaRPr lang="en-US" sz="1100">
              <a:ln w="0"/>
              <a:solidFill>
                <a:schemeClr val="tx1"/>
              </a:solidFill>
              <a:effectLst>
                <a:outerShdw blurRad="38100" dist="19050" dir="2700000" algn="tl" rotWithShape="0">
                  <a:schemeClr val="dk1">
                    <a:alpha val="40000"/>
                  </a:schemeClr>
                </a:outerShdw>
              </a:effectLst>
            </a:endParaRPr>
          </a:p>
        </p:txBody>
      </p:sp>
      <p:sp>
        <p:nvSpPr>
          <p:cNvPr id="59" name="Rectangle 58"/>
          <p:cNvSpPr/>
          <p:nvPr/>
        </p:nvSpPr>
        <p:spPr>
          <a:xfrm>
            <a:off x="7387274" y="1145182"/>
            <a:ext cx="3777292" cy="4326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smtClean="0">
                <a:ln w="0"/>
                <a:solidFill>
                  <a:schemeClr val="tx1"/>
                </a:solidFill>
                <a:effectLst>
                  <a:outerShdw blurRad="38100" dist="19050" dir="2700000" algn="tl" rotWithShape="0">
                    <a:schemeClr val="dk1">
                      <a:alpha val="40000"/>
                    </a:schemeClr>
                  </a:outerShdw>
                </a:effectLst>
              </a:rPr>
              <a:t>Penggunaan Sumber Energi Terbarukan (Solar PV)</a:t>
            </a:r>
            <a:endParaRPr lang="en-US" sz="1200">
              <a:ln w="0"/>
              <a:solidFill>
                <a:schemeClr val="tx1"/>
              </a:solidFill>
              <a:effectLst>
                <a:outerShdw blurRad="38100" dist="19050" dir="2700000" algn="tl" rotWithShape="0">
                  <a:schemeClr val="dk1">
                    <a:alpha val="40000"/>
                  </a:schemeClr>
                </a:outerShdw>
              </a:effectLst>
            </a:endParaRPr>
          </a:p>
        </p:txBody>
      </p:sp>
      <p:sp>
        <p:nvSpPr>
          <p:cNvPr id="99" name="Rectangle 98"/>
          <p:cNvSpPr/>
          <p:nvPr/>
        </p:nvSpPr>
        <p:spPr>
          <a:xfrm>
            <a:off x="566057" y="783772"/>
            <a:ext cx="10958285" cy="5878285"/>
          </a:xfrm>
          <a:prstGeom prst="rect">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2723519" y="386991"/>
            <a:ext cx="7454541" cy="369332"/>
          </a:xfrm>
          <a:prstGeom prst="rect">
            <a:avLst/>
          </a:prstGeom>
          <a:noFill/>
        </p:spPr>
        <p:txBody>
          <a:bodyPr wrap="none" rtlCol="0">
            <a:spAutoFit/>
          </a:bodyPr>
          <a:lstStyle/>
          <a:p>
            <a:r>
              <a:rPr lang="en-US" b="1" smtClean="0"/>
              <a:t>Model Pemanfaatan BIM dalam Perencanaan </a:t>
            </a:r>
            <a:r>
              <a:rPr lang="en-US" b="1" smtClean="0"/>
              <a:t>Bangunan yang </a:t>
            </a:r>
            <a:r>
              <a:rPr lang="en-US" b="1" smtClean="0"/>
              <a:t>Rendah </a:t>
            </a:r>
            <a:r>
              <a:rPr lang="en-US" b="1" smtClean="0"/>
              <a:t>Energi</a:t>
            </a:r>
            <a:endParaRPr lang="en-US" b="1"/>
          </a:p>
        </p:txBody>
      </p:sp>
      <p:sp>
        <p:nvSpPr>
          <p:cNvPr id="103" name="Oval 102"/>
          <p:cNvSpPr/>
          <p:nvPr/>
        </p:nvSpPr>
        <p:spPr>
          <a:xfrm>
            <a:off x="725563" y="2319557"/>
            <a:ext cx="4889559" cy="1423415"/>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910288" y="1577802"/>
            <a:ext cx="2791613" cy="2936012"/>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7228114" y="1030568"/>
            <a:ext cx="4049486" cy="1324834"/>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7287252" y="3691408"/>
            <a:ext cx="4049486" cy="2779846"/>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82077" y="1911537"/>
            <a:ext cx="2576539" cy="369332"/>
          </a:xfrm>
          <a:prstGeom prst="rect">
            <a:avLst/>
          </a:prstGeom>
        </p:spPr>
        <p:txBody>
          <a:bodyPr wrap="none">
            <a:spAutoFit/>
          </a:bodyPr>
          <a:lstStyle/>
          <a:p>
            <a:pPr algn="ctr"/>
            <a:r>
              <a:rPr lang="en-US" b="1" smtClean="0"/>
              <a:t>Proses Pemanfaatan BIM</a:t>
            </a:r>
            <a:endParaRPr lang="en-US" b="1"/>
          </a:p>
        </p:txBody>
      </p:sp>
      <p:sp>
        <p:nvSpPr>
          <p:cNvPr id="27" name="Oval 26"/>
          <p:cNvSpPr/>
          <p:nvPr/>
        </p:nvSpPr>
        <p:spPr>
          <a:xfrm>
            <a:off x="1349114" y="4176383"/>
            <a:ext cx="3642611" cy="1423415"/>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27" idx="0"/>
            <a:endCxn id="103" idx="4"/>
          </p:cNvCxnSpPr>
          <p:nvPr/>
        </p:nvCxnSpPr>
        <p:spPr>
          <a:xfrm flipH="1" flipV="1">
            <a:off x="3170343" y="3742972"/>
            <a:ext cx="77" cy="433411"/>
          </a:xfrm>
          <a:prstGeom prst="straightConnector1">
            <a:avLst/>
          </a:prstGeom>
          <a:ln w="38100">
            <a:solidFill>
              <a:schemeClr val="tx1"/>
            </a:solidFill>
            <a:prstDash val="sysDash"/>
            <a:tailEnd type="triangle"/>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811185" y="5576929"/>
            <a:ext cx="4718343" cy="369332"/>
          </a:xfrm>
          <a:prstGeom prst="rect">
            <a:avLst/>
          </a:prstGeom>
        </p:spPr>
        <p:txBody>
          <a:bodyPr wrap="none">
            <a:spAutoFit/>
          </a:bodyPr>
          <a:lstStyle/>
          <a:p>
            <a:pPr algn="ctr"/>
            <a:r>
              <a:rPr lang="en-US" b="1" smtClean="0"/>
              <a:t>Faktor Pendukung Efektivitas Pemanfaatan BIM</a:t>
            </a:r>
            <a:endParaRPr lang="en-US" b="1"/>
          </a:p>
        </p:txBody>
      </p:sp>
    </p:spTree>
    <p:extLst>
      <p:ext uri="{BB962C8B-B14F-4D97-AF65-F5344CB8AC3E}">
        <p14:creationId xmlns:p14="http://schemas.microsoft.com/office/powerpoint/2010/main" val="17333320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Kesimpulan</a:t>
            </a:r>
            <a:endParaRPr lang="en-US"/>
          </a:p>
        </p:txBody>
      </p:sp>
      <p:sp>
        <p:nvSpPr>
          <p:cNvPr id="3" name="Content Placeholder 2"/>
          <p:cNvSpPr>
            <a:spLocks noGrp="1"/>
          </p:cNvSpPr>
          <p:nvPr>
            <p:ph idx="1"/>
          </p:nvPr>
        </p:nvSpPr>
        <p:spPr/>
        <p:txBody>
          <a:bodyPr>
            <a:normAutofit fontScale="92500" lnSpcReduction="20000"/>
          </a:bodyPr>
          <a:lstStyle/>
          <a:p>
            <a:r>
              <a:rPr lang="en-US" smtClean="0"/>
              <a:t>Penggunaan BIM di era dijital masih dikuasai oleh negara maju daripada negara berkembang</a:t>
            </a:r>
            <a:r>
              <a:rPr lang="en-US" smtClean="0"/>
              <a:t>. Indonesia punya peluang yangs angat baik untuk berkembang</a:t>
            </a:r>
            <a:endParaRPr lang="en-US" smtClean="0"/>
          </a:p>
          <a:p>
            <a:r>
              <a:rPr lang="en-US" smtClean="0"/>
              <a:t>Penggunaan </a:t>
            </a:r>
            <a:r>
              <a:rPr lang="en-US"/>
              <a:t>BIM </a:t>
            </a:r>
            <a:r>
              <a:rPr lang="en-US" smtClean="0"/>
              <a:t>energy Modeling untuk </a:t>
            </a:r>
            <a:r>
              <a:rPr lang="en-US"/>
              <a:t>menuju bangunan hijau yang ramah lingkungan dan rendah energi sangat mungkin dilakukan untuk memberikan proses kerja yang efisien, integratif, dan valid secara kuantifikasi</a:t>
            </a:r>
            <a:r>
              <a:rPr lang="en-US" smtClean="0"/>
              <a:t>.</a:t>
            </a:r>
          </a:p>
          <a:p>
            <a:r>
              <a:rPr lang="en-US" smtClean="0"/>
              <a:t>Proses BIM 6D untuk energy modeling dimulai dari fase awal yaitu fase desain. BIM membantu dalam proses pemilihan desain yang rendah energi secara cepat dan efisien.</a:t>
            </a:r>
            <a:endParaRPr lang="en-US" smtClean="0"/>
          </a:p>
          <a:p>
            <a:r>
              <a:rPr lang="en-US" smtClean="0"/>
              <a:t>Penggunaan BIM dan teknologi dijital secara menyeluruh dapat dilakukan apabila didukung oleh seluruh lapisan stakeholder industri konstruksi (Pemerintah, Swasta, Akademisi, dan Pengembangan Komunitas).</a:t>
            </a:r>
          </a:p>
          <a:p>
            <a:endParaRPr lang="en-US"/>
          </a:p>
        </p:txBody>
      </p:sp>
    </p:spTree>
    <p:extLst>
      <p:ext uri="{BB962C8B-B14F-4D97-AF65-F5344CB8AC3E}">
        <p14:creationId xmlns:p14="http://schemas.microsoft.com/office/powerpoint/2010/main" val="14710026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487" y="1349353"/>
            <a:ext cx="9027885" cy="4248417"/>
          </a:xfrm>
          <a:prstGeom prst="rect">
            <a:avLst/>
          </a:prstGeom>
        </p:spPr>
      </p:pic>
      <p:sp>
        <p:nvSpPr>
          <p:cNvPr id="7" name="TextBox 6"/>
          <p:cNvSpPr txBox="1"/>
          <p:nvPr/>
        </p:nvSpPr>
        <p:spPr>
          <a:xfrm>
            <a:off x="4430300" y="5597770"/>
            <a:ext cx="3186257" cy="369332"/>
          </a:xfrm>
          <a:prstGeom prst="rect">
            <a:avLst/>
          </a:prstGeom>
          <a:noFill/>
        </p:spPr>
        <p:txBody>
          <a:bodyPr wrap="none" rtlCol="0">
            <a:spAutoFit/>
          </a:bodyPr>
          <a:lstStyle/>
          <a:p>
            <a:r>
              <a:rPr lang="en-US" b="1" smtClean="0"/>
              <a:t>Terima kasih dan Salam hormat</a:t>
            </a:r>
            <a:endParaRPr lang="en-US" b="1"/>
          </a:p>
        </p:txBody>
      </p:sp>
    </p:spTree>
    <p:extLst>
      <p:ext uri="{BB962C8B-B14F-4D97-AF65-F5344CB8AC3E}">
        <p14:creationId xmlns:p14="http://schemas.microsoft.com/office/powerpoint/2010/main" val="3146303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30777" y="309658"/>
            <a:ext cx="3074126" cy="1320800"/>
          </a:xfrm>
        </p:spPr>
        <p:txBody>
          <a:bodyPr>
            <a:normAutofit/>
          </a:bodyPr>
          <a:lstStyle/>
          <a:p>
            <a:r>
              <a:rPr lang="en-US" sz="3200" b="1" smtClean="0"/>
              <a:t>BIM </a:t>
            </a:r>
            <a:r>
              <a:rPr lang="en-US" sz="3200" b="1" smtClean="0"/>
              <a:t>Dimension</a:t>
            </a:r>
            <a:endParaRPr lang="en-US" sz="3200" b="1"/>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720" y="154577"/>
            <a:ext cx="6675119" cy="6675119"/>
          </a:xfrm>
          <a:prstGeom prst="rect">
            <a:avLst/>
          </a:prstGeom>
        </p:spPr>
      </p:pic>
      <p:sp>
        <p:nvSpPr>
          <p:cNvPr id="4" name="Snip Diagonal Corner Rectangle 3"/>
          <p:cNvSpPr/>
          <p:nvPr/>
        </p:nvSpPr>
        <p:spPr>
          <a:xfrm>
            <a:off x="0" y="6082874"/>
            <a:ext cx="3304903" cy="775126"/>
          </a:xfrm>
          <a:prstGeom prst="snip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720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337" y="1371600"/>
            <a:ext cx="7328264" cy="4968606"/>
          </a:xfrm>
          <a:prstGeom prst="rect">
            <a:avLst/>
          </a:prstGeom>
        </p:spPr>
      </p:pic>
      <p:sp>
        <p:nvSpPr>
          <p:cNvPr id="6" name="Oval 5"/>
          <p:cNvSpPr/>
          <p:nvPr/>
        </p:nvSpPr>
        <p:spPr>
          <a:xfrm>
            <a:off x="509451" y="1371600"/>
            <a:ext cx="4323805" cy="5238206"/>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88869" y="297962"/>
            <a:ext cx="2166362" cy="646331"/>
          </a:xfrm>
          <a:prstGeom prst="rect">
            <a:avLst/>
          </a:prstGeom>
          <a:noFill/>
        </p:spPr>
        <p:txBody>
          <a:bodyPr wrap="none" rtlCol="0">
            <a:spAutoFit/>
          </a:bodyPr>
          <a:lstStyle/>
          <a:p>
            <a:r>
              <a:rPr lang="en-US" dirty="0" err="1" smtClean="0"/>
              <a:t>Fase</a:t>
            </a:r>
            <a:r>
              <a:rPr lang="en-US" dirty="0" smtClean="0"/>
              <a:t> </a:t>
            </a:r>
            <a:r>
              <a:rPr lang="en-US" dirty="0" err="1" smtClean="0"/>
              <a:t>Perencanaan</a:t>
            </a:r>
            <a:endParaRPr lang="en-US" dirty="0" smtClean="0"/>
          </a:p>
          <a:p>
            <a:r>
              <a:rPr lang="en-US" dirty="0" err="1" smtClean="0"/>
              <a:t>Arsitek</a:t>
            </a:r>
            <a:r>
              <a:rPr lang="en-US" dirty="0" smtClean="0"/>
              <a:t>-</a:t>
            </a:r>
            <a:r>
              <a:rPr lang="en-US" dirty="0" err="1" smtClean="0"/>
              <a:t>Struktur</a:t>
            </a:r>
            <a:r>
              <a:rPr lang="en-US" dirty="0" smtClean="0"/>
              <a:t>-MEP</a:t>
            </a:r>
            <a:endParaRPr lang="en-US" dirty="0"/>
          </a:p>
        </p:txBody>
      </p:sp>
      <p:cxnSp>
        <p:nvCxnSpPr>
          <p:cNvPr id="9" name="Straight Arrow Connector 8"/>
          <p:cNvCxnSpPr/>
          <p:nvPr/>
        </p:nvCxnSpPr>
        <p:spPr>
          <a:xfrm flipV="1">
            <a:off x="2886892" y="965824"/>
            <a:ext cx="195943" cy="6931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11" idx="1"/>
          </p:cNvCxnSpPr>
          <p:nvPr/>
        </p:nvCxnSpPr>
        <p:spPr>
          <a:xfrm>
            <a:off x="5852160" y="5943602"/>
            <a:ext cx="2353400" cy="734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05560" y="5693875"/>
            <a:ext cx="3222357" cy="646331"/>
          </a:xfrm>
          <a:prstGeom prst="rect">
            <a:avLst/>
          </a:prstGeom>
          <a:noFill/>
        </p:spPr>
        <p:txBody>
          <a:bodyPr wrap="none" rtlCol="0">
            <a:spAutoFit/>
          </a:bodyPr>
          <a:lstStyle/>
          <a:p>
            <a:r>
              <a:rPr lang="en-US" smtClean="0"/>
              <a:t>Fase perawatan bangunan</a:t>
            </a:r>
          </a:p>
          <a:p>
            <a:r>
              <a:rPr lang="en-US" smtClean="0"/>
              <a:t>Building Facility Management</a:t>
            </a:r>
            <a:endParaRPr lang="en-US"/>
          </a:p>
        </p:txBody>
      </p:sp>
      <p:cxnSp>
        <p:nvCxnSpPr>
          <p:cNvPr id="12" name="Straight Arrow Connector 11"/>
          <p:cNvCxnSpPr/>
          <p:nvPr/>
        </p:nvCxnSpPr>
        <p:spPr>
          <a:xfrm flipV="1">
            <a:off x="7807143" y="1815738"/>
            <a:ext cx="796834"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603977" y="1492572"/>
            <a:ext cx="1760418" cy="646331"/>
          </a:xfrm>
          <a:prstGeom prst="rect">
            <a:avLst/>
          </a:prstGeom>
          <a:noFill/>
        </p:spPr>
        <p:txBody>
          <a:bodyPr wrap="none" rtlCol="0">
            <a:spAutoFit/>
          </a:bodyPr>
          <a:lstStyle/>
          <a:p>
            <a:r>
              <a:rPr lang="en-US" smtClean="0"/>
              <a:t>Fase konstruksi</a:t>
            </a:r>
          </a:p>
          <a:p>
            <a:r>
              <a:rPr lang="en-US" smtClean="0"/>
              <a:t>Kontraktor</a:t>
            </a:r>
            <a:endParaRPr lang="en-US"/>
          </a:p>
        </p:txBody>
      </p:sp>
      <p:sp>
        <p:nvSpPr>
          <p:cNvPr id="14" name="Title 1"/>
          <p:cNvSpPr>
            <a:spLocks noGrp="1"/>
          </p:cNvSpPr>
          <p:nvPr>
            <p:ph type="title"/>
          </p:nvPr>
        </p:nvSpPr>
        <p:spPr>
          <a:xfrm>
            <a:off x="9026435" y="6261353"/>
            <a:ext cx="3095896" cy="596647"/>
          </a:xfrm>
        </p:spPr>
        <p:txBody>
          <a:bodyPr>
            <a:normAutofit/>
          </a:bodyPr>
          <a:lstStyle/>
          <a:p>
            <a:r>
              <a:rPr lang="en-US" sz="3200" b="1" smtClean="0">
                <a:solidFill>
                  <a:schemeClr val="tx1"/>
                </a:solidFill>
              </a:rPr>
              <a:t>Level of Detail</a:t>
            </a:r>
            <a:endParaRPr lang="en-US" sz="3200" b="1">
              <a:solidFill>
                <a:schemeClr val="tx1"/>
              </a:solidFill>
            </a:endParaRPr>
          </a:p>
        </p:txBody>
      </p:sp>
      <p:sp>
        <p:nvSpPr>
          <p:cNvPr id="15" name="Snip Diagonal Corner Rectangle 14"/>
          <p:cNvSpPr/>
          <p:nvPr/>
        </p:nvSpPr>
        <p:spPr>
          <a:xfrm>
            <a:off x="8299269" y="-5685"/>
            <a:ext cx="3892731" cy="775126"/>
          </a:xfrm>
          <a:prstGeom prst="snip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905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3550" y="239713"/>
            <a:ext cx="11156950" cy="6417644"/>
          </a:xfrm>
          <a:prstGeom prst="rect">
            <a:avLst/>
          </a:prstGeom>
        </p:spPr>
      </p:pic>
    </p:spTree>
    <p:extLst>
      <p:ext uri="{BB962C8B-B14F-4D97-AF65-F5344CB8AC3E}">
        <p14:creationId xmlns:p14="http://schemas.microsoft.com/office/powerpoint/2010/main" val="98066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Interoperability</a:t>
            </a:r>
            <a:endParaRPr lang="en-US" b="1"/>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3" y="1742701"/>
            <a:ext cx="6865268" cy="38162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509" y="1742701"/>
            <a:ext cx="5500491" cy="3816270"/>
          </a:xfrm>
          <a:prstGeom prst="rect">
            <a:avLst/>
          </a:prstGeom>
        </p:spPr>
      </p:pic>
      <p:sp>
        <p:nvSpPr>
          <p:cNvPr id="6" name="TextBox 5"/>
          <p:cNvSpPr txBox="1"/>
          <p:nvPr/>
        </p:nvSpPr>
        <p:spPr>
          <a:xfrm>
            <a:off x="3204101" y="5610984"/>
            <a:ext cx="5968301" cy="369332"/>
          </a:xfrm>
          <a:prstGeom prst="rect">
            <a:avLst/>
          </a:prstGeom>
          <a:noFill/>
        </p:spPr>
        <p:txBody>
          <a:bodyPr wrap="none" rtlCol="0">
            <a:spAutoFit/>
          </a:bodyPr>
          <a:lstStyle/>
          <a:p>
            <a:r>
              <a:rPr lang="en-US" smtClean="0"/>
              <a:t>kolaborasi antar bidang, antar data, dan antar platform</a:t>
            </a:r>
            <a:endParaRPr lang="en-US"/>
          </a:p>
        </p:txBody>
      </p:sp>
      <p:sp>
        <p:nvSpPr>
          <p:cNvPr id="7" name="Snip Diagonal Corner Rectangle 6"/>
          <p:cNvSpPr/>
          <p:nvPr/>
        </p:nvSpPr>
        <p:spPr>
          <a:xfrm>
            <a:off x="8299269" y="0"/>
            <a:ext cx="3892731" cy="775126"/>
          </a:xfrm>
          <a:prstGeom prst="snip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480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983</TotalTime>
  <Words>4832</Words>
  <Application>Microsoft Office PowerPoint</Application>
  <PresentationFormat>Widescreen</PresentationFormat>
  <Paragraphs>987</Paragraphs>
  <Slides>56</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SimSun</vt:lpstr>
      <vt:lpstr>Arial</vt:lpstr>
      <vt:lpstr>Calibri</vt:lpstr>
      <vt:lpstr>Calibri Light</vt:lpstr>
      <vt:lpstr>Impact</vt:lpstr>
      <vt:lpstr>Times New Roman</vt:lpstr>
      <vt:lpstr>Office Theme</vt:lpstr>
      <vt:lpstr>1_Office Theme</vt:lpstr>
      <vt:lpstr>PowerPoint Presentation</vt:lpstr>
      <vt:lpstr>PowerPoint Presentation</vt:lpstr>
      <vt:lpstr>Future?</vt:lpstr>
      <vt:lpstr>PowerPoint Presentation</vt:lpstr>
      <vt:lpstr>PowerPoint Presentation</vt:lpstr>
      <vt:lpstr>BIM Dimension</vt:lpstr>
      <vt:lpstr>Level of Detail</vt:lpstr>
      <vt:lpstr>PowerPoint Presentation</vt:lpstr>
      <vt:lpstr>Interoperability</vt:lpstr>
      <vt:lpstr>PowerPoint Presentation</vt:lpstr>
      <vt:lpstr>PowerPoint Presentation</vt:lpstr>
      <vt:lpstr>Implementasi BIM yang terintegrasi dengan simulasi energi bangunan (BIM 6D) untuk mencapai kinerja bangunan hijau</vt:lpstr>
      <vt:lpstr>Output Keluaran Implementasi BIM</vt:lpstr>
      <vt:lpstr>PowerPoint Presentation</vt:lpstr>
      <vt:lpstr>PowerPoint Presentation</vt:lpstr>
      <vt:lpstr>Open BIM 6D Interoperability</vt:lpstr>
      <vt:lpstr>PowerPoint Presentation</vt:lpstr>
      <vt:lpstr>PowerPoint Presentation</vt:lpstr>
      <vt:lpstr>PowerPoint Presentation</vt:lpstr>
      <vt:lpstr>PowerPoint Presentation</vt:lpstr>
      <vt:lpstr>Uji Coba Dynamo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Uji Coba Open BIM 6D untuk Embodied Energy dan Emisi Karbon</vt:lpstr>
      <vt:lpstr>Uji Coba Open BIM 6D untuk Embodied Energy dan Emisi Karbon (Pada multiplatform)</vt:lpstr>
      <vt:lpstr>Uji Coba Open BIM 6D untuk Embodied Energy dan Emisi Karbon</vt:lpstr>
      <vt:lpstr>Uji Coba Open BIM 6D untuk Embodied Energy dan Emisi Karbon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Langkah Penyusunan Data BIM 6D Sebagai bagian dalam BIM Execution Planning</vt:lpstr>
      <vt:lpstr>PowerPoint Presentation</vt:lpstr>
      <vt:lpstr>PowerPoint Presentation</vt:lpstr>
      <vt:lpstr>PowerPoint Presentation</vt:lpstr>
      <vt:lpstr>Bagaimana Implementasi BIM di Indonesia? Apakah sudah siap? Apakah sudah dapat berkontribusi?</vt:lpstr>
      <vt:lpstr>Dasar Penggunaan BIM di Indonesia</vt:lpstr>
      <vt:lpstr>PowerPoint Presentation</vt:lpstr>
      <vt:lpstr>PowerPoint Presentation</vt:lpstr>
      <vt:lpstr>PowerPoint Presentation</vt:lpstr>
      <vt:lpstr>PowerPoint Presentation</vt:lpstr>
      <vt:lpstr>PowerPoint Presentation</vt:lpstr>
      <vt:lpstr>PowerPoint Presentation</vt:lpstr>
      <vt:lpstr>Kesimpulan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Anjar Primasetra</cp:lastModifiedBy>
  <cp:revision>76</cp:revision>
  <dcterms:created xsi:type="dcterms:W3CDTF">2022-07-25T04:29:56Z</dcterms:created>
  <dcterms:modified xsi:type="dcterms:W3CDTF">2023-07-24T07:01:19Z</dcterms:modified>
</cp:coreProperties>
</file>